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2" r:id="rId6"/>
    <p:sldId id="261" r:id="rId7"/>
  </p:sldIdLst>
  <p:sldSz cx="6858000" cy="9144000" type="screen4x3"/>
  <p:notesSz cx="6858000" cy="12192000"/>
  <p:embeddedFontLst>
    <p:embeddedFont>
      <p:font typeface="Avenir" panose="02000503020000020003" pitchFamily="2" charset="0"/>
      <p:regular r:id="rId9"/>
      <p:italic r:id="rId10"/>
    </p:embeddedFont>
    <p:embeddedFont>
      <p:font typeface="Montserrat" pitchFamily="2" charset="77"/>
      <p:regular r:id="rId11"/>
      <p:bold r:id="rId12"/>
      <p:italic r:id="rId13"/>
      <p:boldItalic r:id="rId14"/>
    </p:embeddedFont>
    <p:embeddedFont>
      <p:font typeface="Poppins" pitchFamily="2" charset="77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9" roundtripDataSignature="AMtx7miSy0M8pwaOqcz3aVZYc/ZX9KA9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EBF6"/>
    <a:srgbClr val="8D6BD5"/>
    <a:srgbClr val="119C97"/>
    <a:srgbClr val="30A36B"/>
    <a:srgbClr val="DDEAF6"/>
    <a:srgbClr val="FFFAF3"/>
    <a:srgbClr val="EE8A3B"/>
    <a:srgbClr val="EE661F"/>
    <a:srgbClr val="E4437B"/>
    <a:srgbClr val="DDE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77"/>
    <p:restoredTop sz="94697"/>
  </p:normalViewPr>
  <p:slideViewPr>
    <p:cSldViewPr snapToGrid="0">
      <p:cViewPr>
        <p:scale>
          <a:sx n="153" d="100"/>
          <a:sy n="153" d="100"/>
        </p:scale>
        <p:origin x="904" y="17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tableStyles" Target="tableStyles.xml"/><Relationship Id="rId10" Type="http://schemas.openxmlformats.org/officeDocument/2006/relationships/font" Target="fonts/font2.fntdata"/><Relationship Id="rId19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714500" y="914400"/>
            <a:ext cx="3429000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74650" y="0"/>
            <a:ext cx="2251075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" name="Google Shape;9;p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74650" y="0"/>
            <a:ext cx="2251075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" name="Google Shape;24;p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74650" y="0"/>
            <a:ext cx="2251075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" name="Google Shape;48;p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74650" y="0"/>
            <a:ext cx="2251075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1" name="Google Shape;71;p4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82DDE252-88BB-F5CA-814C-A2682ED18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>
            <a:extLst>
              <a:ext uri="{FF2B5EF4-FFF2-40B4-BE49-F238E27FC236}">
                <a16:creationId xmlns:a16="http://schemas.microsoft.com/office/drawing/2014/main" id="{8AFB1413-D7CD-5615-E53B-F26296CCB20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4650" y="0"/>
            <a:ext cx="2251075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1" name="Google Shape;71;p4:notes">
            <a:extLst>
              <a:ext uri="{FF2B5EF4-FFF2-40B4-BE49-F238E27FC236}">
                <a16:creationId xmlns:a16="http://schemas.microsoft.com/office/drawing/2014/main" id="{014A84E4-4BB6-CCEF-743F-0E65BC7108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4:notes">
            <a:extLst>
              <a:ext uri="{FF2B5EF4-FFF2-40B4-BE49-F238E27FC236}">
                <a16:creationId xmlns:a16="http://schemas.microsoft.com/office/drawing/2014/main" id="{FDB2C5F0-7E7E-D9CA-0F42-4F5DC9C1AB6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858314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74650" y="0"/>
            <a:ext cx="2251075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9" name="Google Shape;139;p6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8.png"/><Relationship Id="rId5" Type="http://schemas.openxmlformats.org/officeDocument/2006/relationships/image" Target="../media/image13.png"/><Relationship Id="rId10" Type="http://schemas.openxmlformats.org/officeDocument/2006/relationships/image" Target="../media/image17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"/>
          <p:cNvSpPr/>
          <p:nvPr/>
        </p:nvSpPr>
        <p:spPr>
          <a:xfrm>
            <a:off x="1785050" y="-1409660"/>
            <a:ext cx="3051716" cy="3086488"/>
          </a:xfrm>
          <a:prstGeom prst="ellipse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51427" tIns="25706" rIns="51427" bIns="25706" anchor="t" anchorCtr="0">
            <a:noAutofit/>
          </a:bodyPr>
          <a:lstStyle/>
          <a:p>
            <a:pPr>
              <a:buClr>
                <a:schemeClr val="dk1"/>
              </a:buClr>
              <a:buSzPts val="1800"/>
            </a:pPr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1"/>
          <p:cNvSpPr/>
          <p:nvPr/>
        </p:nvSpPr>
        <p:spPr>
          <a:xfrm>
            <a:off x="400197" y="3752067"/>
            <a:ext cx="4891330" cy="874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98000"/>
              </a:lnSpc>
              <a:buClr>
                <a:srgbClr val="141A33"/>
              </a:buClr>
              <a:buSzPts val="4400"/>
            </a:pPr>
            <a:r>
              <a:rPr lang="en-US" sz="2475" b="1" dirty="0">
                <a:solidFill>
                  <a:srgbClr val="141A33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Compositions Challenge Playbook</a:t>
            </a:r>
          </a:p>
        </p:txBody>
      </p:sp>
      <p:sp>
        <p:nvSpPr>
          <p:cNvPr id="14" name="Google Shape;14;p1"/>
          <p:cNvSpPr/>
          <p:nvPr/>
        </p:nvSpPr>
        <p:spPr>
          <a:xfrm>
            <a:off x="410484" y="4443868"/>
            <a:ext cx="5381492" cy="462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E3437B"/>
              </a:buClr>
              <a:buSzPts val="2400"/>
            </a:pPr>
            <a:r>
              <a:rPr lang="en-US" sz="1350" b="1" dirty="0">
                <a:solidFill>
                  <a:srgbClr val="119C97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Fun, easy ways to create and connect as a group.</a:t>
            </a:r>
          </a:p>
        </p:txBody>
      </p:sp>
      <p:sp>
        <p:nvSpPr>
          <p:cNvPr id="15" name="Google Shape;15;p1"/>
          <p:cNvSpPr/>
          <p:nvPr/>
        </p:nvSpPr>
        <p:spPr>
          <a:xfrm>
            <a:off x="410485" y="4809056"/>
            <a:ext cx="360045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5A6675"/>
              </a:buClr>
              <a:buSzPts val="1600"/>
            </a:pPr>
            <a:r>
              <a:rPr lang="en-US" sz="900">
                <a:solidFill>
                  <a:srgbClr val="5A6675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A turnkey kit for campus group and club leaders.</a:t>
            </a:r>
            <a:endParaRPr sz="900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pic>
        <p:nvPicPr>
          <p:cNvPr id="21" name="Google Shape;21;p1" descr="assets/inspo_logo_full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26000" y="328633"/>
            <a:ext cx="1569817" cy="7909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E264F4F-12CA-C4F7-4A61-AF3023FB5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10" y="3763423"/>
            <a:ext cx="2197990" cy="4573237"/>
          </a:xfrm>
          <a:prstGeom prst="rect">
            <a:avLst/>
          </a:prstGeom>
        </p:spPr>
      </p:pic>
      <p:sp>
        <p:nvSpPr>
          <p:cNvPr id="27" name="Google Shape;27;p2"/>
          <p:cNvSpPr/>
          <p:nvPr/>
        </p:nvSpPr>
        <p:spPr>
          <a:xfrm>
            <a:off x="308610" y="620771"/>
            <a:ext cx="4629150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141A33"/>
              </a:buClr>
              <a:buSzPts val="2800"/>
            </a:pPr>
            <a:r>
              <a:rPr lang="en-US" sz="1575" b="1" dirty="0">
                <a:solidFill>
                  <a:srgbClr val="141A33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First, get your group on the app</a:t>
            </a:r>
            <a:endParaRPr sz="1575" dirty="0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28" name="Google Shape;28;p2"/>
          <p:cNvSpPr/>
          <p:nvPr/>
        </p:nvSpPr>
        <p:spPr>
          <a:xfrm>
            <a:off x="318897" y="961492"/>
            <a:ext cx="3364961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5A6675"/>
              </a:buClr>
              <a:buSzPts val="1600"/>
            </a:pPr>
            <a:r>
              <a:rPr lang="en-US" sz="900">
                <a:solidFill>
                  <a:srgbClr val="5A6675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Everyone needs the Find My inspo app to take part.</a:t>
            </a:r>
            <a:endParaRPr sz="788">
              <a:latin typeface="Poppins" pitchFamily="2" charset="77"/>
              <a:cs typeface="Poppins" pitchFamily="2" charset="77"/>
            </a:endParaRPr>
          </a:p>
          <a:p>
            <a:pPr>
              <a:buClr>
                <a:srgbClr val="5A6675"/>
              </a:buClr>
              <a:buSzPts val="1600"/>
            </a:pPr>
            <a:r>
              <a:rPr lang="en-US" sz="900">
                <a:solidFill>
                  <a:srgbClr val="5A6675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Sign up once, then run any challenge.</a:t>
            </a:r>
            <a:endParaRPr sz="900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29" name="Google Shape;29;p2"/>
          <p:cNvSpPr/>
          <p:nvPr/>
        </p:nvSpPr>
        <p:spPr>
          <a:xfrm>
            <a:off x="308611" y="1340861"/>
            <a:ext cx="6860674" cy="2211705"/>
          </a:xfrm>
          <a:prstGeom prst="roundRect">
            <a:avLst>
              <a:gd name="adj" fmla="val 3721"/>
            </a:avLst>
          </a:prstGeom>
          <a:solidFill>
            <a:srgbClr val="F4F8FC"/>
          </a:solidFill>
          <a:ln>
            <a:noFill/>
          </a:ln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2"/>
          <p:cNvSpPr/>
          <p:nvPr/>
        </p:nvSpPr>
        <p:spPr>
          <a:xfrm>
            <a:off x="514350" y="1520884"/>
            <a:ext cx="339471" cy="339471"/>
          </a:xfrm>
          <a:prstGeom prst="ellipse">
            <a:avLst/>
          </a:prstGeom>
          <a:solidFill>
            <a:srgbClr val="2FA9E0"/>
          </a:solidFill>
          <a:ln>
            <a:noFill/>
          </a:ln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2"/>
          <p:cNvSpPr/>
          <p:nvPr/>
        </p:nvSpPr>
        <p:spPr>
          <a:xfrm>
            <a:off x="514350" y="1520884"/>
            <a:ext cx="339471" cy="339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buClr>
                <a:srgbClr val="FFFFFF"/>
              </a:buClr>
              <a:buSzPts val="2400"/>
            </a:pPr>
            <a:r>
              <a:rPr lang="en-US" sz="1350" b="1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1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2"/>
          <p:cNvSpPr/>
          <p:nvPr/>
        </p:nvSpPr>
        <p:spPr>
          <a:xfrm>
            <a:off x="977265" y="1500309"/>
            <a:ext cx="3188970" cy="231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14202E"/>
              </a:buClr>
              <a:buSzPts val="1650"/>
            </a:pPr>
            <a:r>
              <a:rPr lang="en-US" sz="928" b="1">
                <a:solidFill>
                  <a:srgbClr val="14202E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Download Find My inspo</a:t>
            </a:r>
            <a:endParaRPr sz="928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33" name="Google Shape;33;p2"/>
          <p:cNvSpPr/>
          <p:nvPr/>
        </p:nvSpPr>
        <p:spPr>
          <a:xfrm>
            <a:off x="977265" y="1698820"/>
            <a:ext cx="318897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5A6675"/>
              </a:buClr>
              <a:buSzPts val="1300"/>
            </a:pPr>
            <a:r>
              <a:rPr lang="en-US" sz="731">
                <a:solidFill>
                  <a:srgbClr val="5A6675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from the App Store or Google Play</a:t>
            </a:r>
            <a:r>
              <a:rPr lang="en-US" sz="731">
                <a:solidFill>
                  <a:srgbClr val="5A6675"/>
                </a:solidFill>
                <a:latin typeface="Poppins" pitchFamily="2" charset="77"/>
                <a:ea typeface="Avenir"/>
                <a:cs typeface="Poppins" pitchFamily="2" charset="77"/>
                <a:sym typeface="Avenir"/>
              </a:rPr>
              <a:t>.</a:t>
            </a:r>
            <a:endParaRPr sz="731">
              <a:solidFill>
                <a:schemeClr val="dk1"/>
              </a:solidFill>
              <a:latin typeface="Poppins" pitchFamily="2" charset="77"/>
              <a:ea typeface="Calibri"/>
              <a:cs typeface="Poppins" pitchFamily="2" charset="77"/>
              <a:sym typeface="Calibri"/>
            </a:endParaRPr>
          </a:p>
        </p:txBody>
      </p:sp>
      <p:sp>
        <p:nvSpPr>
          <p:cNvPr id="34" name="Google Shape;34;p2"/>
          <p:cNvSpPr/>
          <p:nvPr/>
        </p:nvSpPr>
        <p:spPr>
          <a:xfrm>
            <a:off x="514350" y="2179252"/>
            <a:ext cx="339471" cy="339471"/>
          </a:xfrm>
          <a:prstGeom prst="ellipse">
            <a:avLst/>
          </a:prstGeom>
          <a:solidFill>
            <a:srgbClr val="E3437B"/>
          </a:solidFill>
          <a:ln>
            <a:noFill/>
          </a:ln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2"/>
          <p:cNvSpPr/>
          <p:nvPr/>
        </p:nvSpPr>
        <p:spPr>
          <a:xfrm>
            <a:off x="514350" y="2179252"/>
            <a:ext cx="339471" cy="339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buClr>
                <a:srgbClr val="FFFFFF"/>
              </a:buClr>
              <a:buSzPts val="2400"/>
            </a:pPr>
            <a:r>
              <a:rPr lang="en-US" sz="1350" b="1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2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2"/>
          <p:cNvSpPr/>
          <p:nvPr/>
        </p:nvSpPr>
        <p:spPr>
          <a:xfrm>
            <a:off x="977265" y="2158677"/>
            <a:ext cx="3188970" cy="231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14202E"/>
              </a:buClr>
              <a:buSzPts val="1650"/>
            </a:pPr>
            <a:r>
              <a:rPr lang="en-US" sz="928" b="1">
                <a:solidFill>
                  <a:srgbClr val="14202E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Sign up with your school email</a:t>
            </a:r>
            <a:endParaRPr sz="928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37" name="Google Shape;37;p2"/>
          <p:cNvSpPr/>
          <p:nvPr/>
        </p:nvSpPr>
        <p:spPr>
          <a:xfrm>
            <a:off x="977265" y="2357188"/>
            <a:ext cx="318897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5A6675"/>
              </a:buClr>
              <a:buSzPts val="1300"/>
            </a:pPr>
            <a:r>
              <a:rPr lang="en-US" sz="731">
                <a:solidFill>
                  <a:srgbClr val="5A6675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so the app knows you belong to your campus.</a:t>
            </a:r>
            <a:endParaRPr sz="731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38" name="Google Shape;38;p2"/>
          <p:cNvSpPr/>
          <p:nvPr/>
        </p:nvSpPr>
        <p:spPr>
          <a:xfrm>
            <a:off x="514350" y="2837620"/>
            <a:ext cx="339471" cy="339471"/>
          </a:xfrm>
          <a:prstGeom prst="ellipse">
            <a:avLst/>
          </a:prstGeom>
          <a:solidFill>
            <a:srgbClr val="2FA36B"/>
          </a:solidFill>
          <a:ln>
            <a:noFill/>
          </a:ln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2"/>
          <p:cNvSpPr/>
          <p:nvPr/>
        </p:nvSpPr>
        <p:spPr>
          <a:xfrm>
            <a:off x="514350" y="2837620"/>
            <a:ext cx="339471" cy="339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buClr>
                <a:srgbClr val="FFFFFF"/>
              </a:buClr>
              <a:buSzPts val="2400"/>
            </a:pPr>
            <a:r>
              <a:rPr lang="en-US" sz="1350" b="1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3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2"/>
          <p:cNvSpPr/>
          <p:nvPr/>
        </p:nvSpPr>
        <p:spPr>
          <a:xfrm>
            <a:off x="977265" y="2817045"/>
            <a:ext cx="3188970" cy="231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14202E"/>
              </a:buClr>
              <a:buSzPts val="1650"/>
            </a:pPr>
            <a:r>
              <a:rPr lang="en-US" sz="928" b="1">
                <a:solidFill>
                  <a:srgbClr val="14202E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Connect to your school</a:t>
            </a:r>
            <a:endParaRPr sz="928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41" name="Google Shape;41;p2"/>
          <p:cNvSpPr/>
          <p:nvPr/>
        </p:nvSpPr>
        <p:spPr>
          <a:xfrm>
            <a:off x="977265" y="3015556"/>
            <a:ext cx="318897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5A6675"/>
              </a:buClr>
              <a:buSzPts val="1300"/>
            </a:pPr>
            <a:r>
              <a:rPr lang="en-US" sz="731" dirty="0">
                <a:solidFill>
                  <a:srgbClr val="5A6675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this unlocks Compositions and ties your group to campus.</a:t>
            </a:r>
            <a:endParaRPr sz="731" dirty="0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44" name="Google Shape;44;p2"/>
          <p:cNvSpPr/>
          <p:nvPr/>
        </p:nvSpPr>
        <p:spPr>
          <a:xfrm rot="7894338">
            <a:off x="2402893" y="6818507"/>
            <a:ext cx="357265" cy="333632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119C97"/>
          </a:solidFill>
          <a:ln>
            <a:noFill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>
              <a:solidFill>
                <a:srgbClr val="30A36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5973ECCC-8086-1B73-F916-B6FB5672E2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07808" y="1678792"/>
            <a:ext cx="1535842" cy="1535842"/>
          </a:xfrm>
          <a:prstGeom prst="rect">
            <a:avLst/>
          </a:prstGeom>
        </p:spPr>
      </p:pic>
      <p:pic>
        <p:nvPicPr>
          <p:cNvPr id="14" name="Google Shape;45;p2" descr="/home/claude/inspo_small.png">
            <a:extLst>
              <a:ext uri="{FF2B5EF4-FFF2-40B4-BE49-F238E27FC236}">
                <a16:creationId xmlns:a16="http://schemas.microsoft.com/office/drawing/2014/main" id="{9E57ED4C-98ED-70BC-48F8-A901AC00771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77296" y="8464208"/>
            <a:ext cx="703407" cy="351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47;p2">
            <a:extLst>
              <a:ext uri="{FF2B5EF4-FFF2-40B4-BE49-F238E27FC236}">
                <a16:creationId xmlns:a16="http://schemas.microsoft.com/office/drawing/2014/main" id="{4C991E34-5F1B-AD4D-89D2-350BE3B1D91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931182" y="3751077"/>
            <a:ext cx="2203924" cy="4585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8D580E5-4ED9-90C8-D360-CFDD163E03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4543" y="3751077"/>
            <a:ext cx="1070417" cy="222715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C214EC2-D5CD-4B59-A9E3-720BF9F50D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94543" y="6109503"/>
            <a:ext cx="1070417" cy="222715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DEEBF6"/>
            </a:gs>
          </a:gsLst>
          <a:lin ang="5400000" scaled="1"/>
        </a:gra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78EEA6D6-8A75-3323-467B-26B1BF8508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10" y="3918814"/>
            <a:ext cx="2279854" cy="4743567"/>
          </a:xfrm>
          <a:prstGeom prst="rect">
            <a:avLst/>
          </a:prstGeom>
        </p:spPr>
      </p:pic>
      <p:sp>
        <p:nvSpPr>
          <p:cNvPr id="31" name="Google Shape;53;p3">
            <a:extLst>
              <a:ext uri="{FF2B5EF4-FFF2-40B4-BE49-F238E27FC236}">
                <a16:creationId xmlns:a16="http://schemas.microsoft.com/office/drawing/2014/main" id="{8E304F91-DE70-9120-A4A0-6C7506CE8685}"/>
              </a:ext>
            </a:extLst>
          </p:cNvPr>
          <p:cNvSpPr/>
          <p:nvPr/>
        </p:nvSpPr>
        <p:spPr>
          <a:xfrm>
            <a:off x="2040304" y="5070763"/>
            <a:ext cx="4453144" cy="2349502"/>
          </a:xfrm>
          <a:prstGeom prst="roundRect">
            <a:avLst>
              <a:gd name="adj" fmla="val 8413"/>
            </a:avLst>
          </a:prstGeom>
          <a:solidFill>
            <a:schemeClr val="bg1"/>
          </a:solidFill>
          <a:ln>
            <a:noFill/>
          </a:ln>
          <a:effectLst>
            <a:outerShdw blurRad="101600" dist="38100" dir="5400000" algn="bl" rotWithShape="0">
              <a:srgbClr val="8FA3C0">
                <a:alpha val="27843"/>
              </a:srgbClr>
            </a:outerShdw>
          </a:effectLst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3"/>
          <p:cNvSpPr/>
          <p:nvPr/>
        </p:nvSpPr>
        <p:spPr>
          <a:xfrm>
            <a:off x="308610" y="884149"/>
            <a:ext cx="4629150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141A33"/>
              </a:buClr>
              <a:buSzPts val="2800"/>
            </a:pPr>
            <a:r>
              <a:rPr lang="en-US" sz="1575" b="1" dirty="0">
                <a:solidFill>
                  <a:srgbClr val="141A33"/>
                </a:solidFill>
                <a:latin typeface="Montserrat"/>
                <a:ea typeface="Montserrat"/>
                <a:cs typeface="Montserrat"/>
                <a:sym typeface="Montserrat"/>
              </a:rPr>
              <a:t>How to run any challenge</a:t>
            </a:r>
            <a:endParaRPr sz="1575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" name="Google Shape;52;p3"/>
          <p:cNvSpPr/>
          <p:nvPr/>
        </p:nvSpPr>
        <p:spPr>
          <a:xfrm>
            <a:off x="308610" y="1265122"/>
            <a:ext cx="2768686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>
              <a:buClr>
                <a:srgbClr val="5A6675"/>
              </a:buClr>
              <a:buSzPts val="1600"/>
            </a:pPr>
            <a:r>
              <a:rPr lang="en-US" sz="900" dirty="0">
                <a:solidFill>
                  <a:srgbClr val="5A6675"/>
                </a:solidFill>
                <a:latin typeface="Montserrat"/>
                <a:ea typeface="Montserrat"/>
                <a:cs typeface="Montserrat"/>
                <a:sym typeface="Montserrat"/>
              </a:rPr>
              <a:t>The app does the hard part: it hands everyone the same prompt and images each day.</a:t>
            </a:r>
          </a:p>
          <a:p>
            <a:pPr>
              <a:buClr>
                <a:srgbClr val="5A6675"/>
              </a:buClr>
              <a:buSzPts val="1600"/>
            </a:pPr>
            <a:endParaRPr lang="en-US" sz="900" dirty="0">
              <a:solidFill>
                <a:srgbClr val="5A667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" name="Google Shape;53;p3"/>
          <p:cNvSpPr/>
          <p:nvPr/>
        </p:nvSpPr>
        <p:spPr>
          <a:xfrm>
            <a:off x="308610" y="1707109"/>
            <a:ext cx="1980248" cy="2005965"/>
          </a:xfrm>
          <a:prstGeom prst="roundRect">
            <a:avLst>
              <a:gd name="adj" fmla="val 3636"/>
            </a:avLst>
          </a:prstGeom>
          <a:solidFill>
            <a:schemeClr val="bg1"/>
          </a:solidFill>
          <a:ln>
            <a:noFill/>
          </a:ln>
          <a:effectLst>
            <a:outerShdw blurRad="101600" dist="38100" dir="5400000" algn="bl" rotWithShape="0">
              <a:srgbClr val="8FA3C0">
                <a:alpha val="27843"/>
              </a:srgbClr>
            </a:outerShdw>
          </a:effectLst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3"/>
          <p:cNvSpPr/>
          <p:nvPr/>
        </p:nvSpPr>
        <p:spPr>
          <a:xfrm>
            <a:off x="1038987" y="1912849"/>
            <a:ext cx="514350" cy="514350"/>
          </a:xfrm>
          <a:prstGeom prst="ellipse">
            <a:avLst/>
          </a:prstGeom>
          <a:solidFill>
            <a:srgbClr val="2FA9E0"/>
          </a:solidFill>
          <a:ln>
            <a:noFill/>
          </a:ln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3"/>
          <p:cNvSpPr/>
          <p:nvPr/>
        </p:nvSpPr>
        <p:spPr>
          <a:xfrm>
            <a:off x="1038987" y="1912849"/>
            <a:ext cx="51435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buClr>
                <a:srgbClr val="FFFFFF"/>
              </a:buClr>
              <a:buSzPts val="3800"/>
            </a:pPr>
            <a:r>
              <a:rPr lang="en-US" sz="2138" b="1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1</a:t>
            </a:r>
            <a:endParaRPr sz="2138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3"/>
          <p:cNvSpPr/>
          <p:nvPr/>
        </p:nvSpPr>
        <p:spPr>
          <a:xfrm>
            <a:off x="411480" y="2530069"/>
            <a:ext cx="1774508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buClr>
                <a:srgbClr val="14202E"/>
              </a:buClr>
              <a:buSzPts val="1900"/>
            </a:pPr>
            <a:r>
              <a:rPr lang="en-US" sz="1069" b="1" dirty="0">
                <a:solidFill>
                  <a:srgbClr val="14202E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Pick a day</a:t>
            </a:r>
          </a:p>
        </p:txBody>
      </p:sp>
      <p:sp>
        <p:nvSpPr>
          <p:cNvPr id="57" name="Google Shape;57;p3"/>
          <p:cNvSpPr/>
          <p:nvPr/>
        </p:nvSpPr>
        <p:spPr>
          <a:xfrm>
            <a:off x="488632" y="2838679"/>
            <a:ext cx="1620203" cy="720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lnSpc>
                <a:spcPct val="105000"/>
              </a:lnSpc>
              <a:buClr>
                <a:srgbClr val="5A6675"/>
              </a:buClr>
              <a:buSzPts val="1600"/>
            </a:pPr>
            <a:r>
              <a:rPr lang="en-US" sz="900" dirty="0">
                <a:solidFill>
                  <a:srgbClr val="5A6675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The app delivers that day’s prompt and the same 12 images to everyone. You just pick when your group plays.</a:t>
            </a:r>
            <a:endParaRPr sz="900" dirty="0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58" name="Google Shape;58;p3"/>
          <p:cNvSpPr/>
          <p:nvPr/>
        </p:nvSpPr>
        <p:spPr>
          <a:xfrm>
            <a:off x="2391728" y="1707109"/>
            <a:ext cx="1980248" cy="2005965"/>
          </a:xfrm>
          <a:prstGeom prst="roundRect">
            <a:avLst>
              <a:gd name="adj" fmla="val 3636"/>
            </a:avLst>
          </a:prstGeom>
          <a:solidFill>
            <a:schemeClr val="bg1"/>
          </a:solidFill>
          <a:ln>
            <a:noFill/>
          </a:ln>
          <a:effectLst>
            <a:outerShdw blurRad="101600" dist="38100" dir="5400000" algn="bl" rotWithShape="0">
              <a:srgbClr val="8FA3C0">
                <a:alpha val="27843"/>
              </a:srgbClr>
            </a:outerShdw>
          </a:effectLst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3"/>
          <p:cNvSpPr/>
          <p:nvPr/>
        </p:nvSpPr>
        <p:spPr>
          <a:xfrm>
            <a:off x="3122105" y="1912849"/>
            <a:ext cx="514350" cy="514350"/>
          </a:xfrm>
          <a:prstGeom prst="ellipse">
            <a:avLst/>
          </a:prstGeom>
          <a:solidFill>
            <a:srgbClr val="E3437B"/>
          </a:solidFill>
          <a:ln>
            <a:noFill/>
          </a:ln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3"/>
          <p:cNvSpPr/>
          <p:nvPr/>
        </p:nvSpPr>
        <p:spPr>
          <a:xfrm>
            <a:off x="3122105" y="1912849"/>
            <a:ext cx="51435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buClr>
                <a:srgbClr val="FFFFFF"/>
              </a:buClr>
              <a:buSzPts val="3800"/>
            </a:pPr>
            <a:r>
              <a:rPr lang="en-US" sz="2138" b="1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2</a:t>
            </a:r>
            <a:endParaRPr sz="2138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3"/>
          <p:cNvSpPr/>
          <p:nvPr/>
        </p:nvSpPr>
        <p:spPr>
          <a:xfrm>
            <a:off x="2494598" y="2530069"/>
            <a:ext cx="1774508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buClr>
                <a:srgbClr val="14202E"/>
              </a:buClr>
              <a:buSzPts val="1900"/>
            </a:pPr>
            <a:r>
              <a:rPr lang="en-US" sz="1069" b="1" dirty="0">
                <a:solidFill>
                  <a:srgbClr val="14202E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Create &amp; share</a:t>
            </a:r>
            <a:endParaRPr sz="1069" dirty="0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62" name="Google Shape;62;p3"/>
          <p:cNvSpPr/>
          <p:nvPr/>
        </p:nvSpPr>
        <p:spPr>
          <a:xfrm>
            <a:off x="2633056" y="2838679"/>
            <a:ext cx="1494395" cy="720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lnSpc>
                <a:spcPct val="105000"/>
              </a:lnSpc>
              <a:buClr>
                <a:srgbClr val="5A6675"/>
              </a:buClr>
              <a:buSzPts val="1600"/>
            </a:pPr>
            <a:r>
              <a:rPr lang="en-US" sz="900" dirty="0">
                <a:solidFill>
                  <a:srgbClr val="5A6675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Everyone makes their own take from the same 12 images and shares it. That’s the whole activity.</a:t>
            </a:r>
            <a:endParaRPr sz="900" dirty="0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63" name="Google Shape;63;p3"/>
          <p:cNvSpPr/>
          <p:nvPr/>
        </p:nvSpPr>
        <p:spPr>
          <a:xfrm>
            <a:off x="4474846" y="1707109"/>
            <a:ext cx="1980248" cy="2005965"/>
          </a:xfrm>
          <a:prstGeom prst="roundRect">
            <a:avLst>
              <a:gd name="adj" fmla="val 3636"/>
            </a:avLst>
          </a:prstGeom>
          <a:solidFill>
            <a:schemeClr val="bg1"/>
          </a:solidFill>
          <a:ln>
            <a:noFill/>
          </a:ln>
          <a:effectLst>
            <a:outerShdw blurRad="101600" dist="38100" dir="5400000" algn="bl" rotWithShape="0">
              <a:srgbClr val="8FA3C0">
                <a:alpha val="27843"/>
              </a:srgbClr>
            </a:outerShdw>
          </a:effectLst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3"/>
          <p:cNvSpPr/>
          <p:nvPr/>
        </p:nvSpPr>
        <p:spPr>
          <a:xfrm>
            <a:off x="5205223" y="1912849"/>
            <a:ext cx="514350" cy="514350"/>
          </a:xfrm>
          <a:prstGeom prst="ellipse">
            <a:avLst/>
          </a:prstGeom>
          <a:solidFill>
            <a:srgbClr val="2FA36B"/>
          </a:solidFill>
          <a:ln>
            <a:noFill/>
          </a:ln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3"/>
          <p:cNvSpPr/>
          <p:nvPr/>
        </p:nvSpPr>
        <p:spPr>
          <a:xfrm>
            <a:off x="5205223" y="1912849"/>
            <a:ext cx="51435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buClr>
                <a:srgbClr val="FFFFFF"/>
              </a:buClr>
              <a:buSzPts val="3800"/>
            </a:pPr>
            <a:r>
              <a:rPr lang="en-US" sz="2138" b="1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3</a:t>
            </a:r>
            <a:endParaRPr sz="2138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3"/>
          <p:cNvSpPr/>
          <p:nvPr/>
        </p:nvSpPr>
        <p:spPr>
          <a:xfrm>
            <a:off x="4577716" y="2530069"/>
            <a:ext cx="1774508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buClr>
                <a:srgbClr val="14202E"/>
              </a:buClr>
              <a:buSzPts val="1900"/>
            </a:pPr>
            <a:r>
              <a:rPr lang="en-US" sz="1069" b="1" dirty="0">
                <a:solidFill>
                  <a:srgbClr val="14202E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Celebrate</a:t>
            </a:r>
            <a:endParaRPr sz="1069" dirty="0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67" name="Google Shape;67;p3"/>
          <p:cNvSpPr/>
          <p:nvPr/>
        </p:nvSpPr>
        <p:spPr>
          <a:xfrm>
            <a:off x="4654868" y="2838679"/>
            <a:ext cx="1620203" cy="720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lnSpc>
                <a:spcPct val="105000"/>
              </a:lnSpc>
              <a:buClr>
                <a:srgbClr val="5A6675"/>
              </a:buClr>
              <a:buSzPts val="1600"/>
            </a:pPr>
            <a:r>
              <a:rPr lang="en-US" sz="900" dirty="0">
                <a:solidFill>
                  <a:srgbClr val="5A6675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Feature a favorite, build a gallery, or draw a winner from everyone who shared. No judging needed.</a:t>
            </a:r>
            <a:endParaRPr sz="900" dirty="0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pic>
        <p:nvPicPr>
          <p:cNvPr id="2" name="Google Shape;45;p2" descr="/home/claude/inspo_small.png">
            <a:extLst>
              <a:ext uri="{FF2B5EF4-FFF2-40B4-BE49-F238E27FC236}">
                <a16:creationId xmlns:a16="http://schemas.microsoft.com/office/drawing/2014/main" id="{250C7E32-F773-8521-8C7B-69714AA2822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77296" y="8464208"/>
            <a:ext cx="703407" cy="351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CF0492A-73D3-AA71-4CA2-6A34397933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7988" y="5154284"/>
            <a:ext cx="1047618" cy="217972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1FF5A41-354F-2874-D8A9-64B9694A36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1491" y="5154284"/>
            <a:ext cx="1047618" cy="2179721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0A2DD01F-D4AF-425B-949C-5593285B3A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4484" y="5154284"/>
            <a:ext cx="1047618" cy="2179721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6430B7B8-4329-5CE3-2F55-D19026BD3F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94994" y="5154284"/>
            <a:ext cx="1047618" cy="217972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84;p4">
            <a:extLst>
              <a:ext uri="{FF2B5EF4-FFF2-40B4-BE49-F238E27FC236}">
                <a16:creationId xmlns:a16="http://schemas.microsoft.com/office/drawing/2014/main" id="{87FB6214-F086-5A52-8DD6-F9D7348C0EC6}"/>
              </a:ext>
            </a:extLst>
          </p:cNvPr>
          <p:cNvSpPr/>
          <p:nvPr/>
        </p:nvSpPr>
        <p:spPr>
          <a:xfrm>
            <a:off x="308609" y="1469958"/>
            <a:ext cx="4555221" cy="1527932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 cap="flat" cmpd="sng">
            <a:solidFill>
              <a:srgbClr val="E5ECF4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38100" dir="5400000" algn="bl" rotWithShape="0">
              <a:srgbClr val="8FA3C0">
                <a:alpha val="27843"/>
              </a:srgbClr>
            </a:outerShdw>
          </a:effectLst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84;p4">
            <a:extLst>
              <a:ext uri="{FF2B5EF4-FFF2-40B4-BE49-F238E27FC236}">
                <a16:creationId xmlns:a16="http://schemas.microsoft.com/office/drawing/2014/main" id="{9C321D0F-9F5E-0DA9-B084-08B9FDF3D7CE}"/>
              </a:ext>
            </a:extLst>
          </p:cNvPr>
          <p:cNvSpPr/>
          <p:nvPr/>
        </p:nvSpPr>
        <p:spPr>
          <a:xfrm>
            <a:off x="308609" y="3189576"/>
            <a:ext cx="4555221" cy="1527932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 cap="flat" cmpd="sng">
            <a:solidFill>
              <a:srgbClr val="E5ECF4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38100" dir="5400000" algn="bl" rotWithShape="0">
              <a:srgbClr val="8FA3C0">
                <a:alpha val="27843"/>
              </a:srgbClr>
            </a:outerShdw>
          </a:effectLst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4"/>
          <p:cNvSpPr/>
          <p:nvPr/>
        </p:nvSpPr>
        <p:spPr>
          <a:xfrm>
            <a:off x="282892" y="-167268"/>
            <a:ext cx="6290501" cy="1432455"/>
          </a:xfrm>
          <a:prstGeom prst="roundRect">
            <a:avLst>
              <a:gd name="adj" fmla="val 13725"/>
            </a:avLst>
          </a:prstGeom>
          <a:solidFill>
            <a:srgbClr val="119C97"/>
          </a:solidFill>
          <a:ln>
            <a:noFill/>
          </a:ln>
          <a:effectLst>
            <a:outerShdw blurRad="101600" dist="38100" dir="5400000" algn="bl" rotWithShape="0">
              <a:srgbClr val="8FA3C0">
                <a:alpha val="27843"/>
              </a:srgbClr>
            </a:outerShdw>
          </a:effectLst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4"/>
          <p:cNvSpPr/>
          <p:nvPr/>
        </p:nvSpPr>
        <p:spPr>
          <a:xfrm>
            <a:off x="833247" y="592917"/>
            <a:ext cx="4114800" cy="282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FFFFFF"/>
              </a:buClr>
              <a:buSzPts val="2300"/>
            </a:pPr>
            <a:r>
              <a:rPr lang="en-US" sz="1600" b="1" dirty="0">
                <a:solidFill>
                  <a:srgbClr val="FFFFFF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TEAM CHALLENGE: Create together</a:t>
            </a:r>
            <a:endParaRPr sz="1600" dirty="0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77" name="Google Shape;77;p4"/>
          <p:cNvSpPr/>
          <p:nvPr/>
        </p:nvSpPr>
        <p:spPr>
          <a:xfrm>
            <a:off x="843534" y="829519"/>
            <a:ext cx="5400675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ts val="1400"/>
            </a:pPr>
            <a:r>
              <a:rPr lang="en-US" sz="788" i="1" dirty="0">
                <a:solidFill>
                  <a:schemeClr val="lt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Everyone works from the same daily prompt and 12 images. Share your take.</a:t>
            </a:r>
          </a:p>
        </p:txBody>
      </p:sp>
      <p:sp>
        <p:nvSpPr>
          <p:cNvPr id="79" name="Google Shape;79;p4"/>
          <p:cNvSpPr/>
          <p:nvPr/>
        </p:nvSpPr>
        <p:spPr>
          <a:xfrm>
            <a:off x="308610" y="1469546"/>
            <a:ext cx="72009" cy="1531885"/>
          </a:xfrm>
          <a:prstGeom prst="roundRect">
            <a:avLst>
              <a:gd name="adj" fmla="val 46667"/>
            </a:avLst>
          </a:prstGeom>
          <a:solidFill>
            <a:srgbClr val="E3437B"/>
          </a:solidFill>
          <a:ln>
            <a:noFill/>
          </a:ln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0" name="Google Shape;80;p4" descr="/home/claude/icon_bingo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2628" y="1603277"/>
            <a:ext cx="380619" cy="380619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4"/>
          <p:cNvSpPr/>
          <p:nvPr/>
        </p:nvSpPr>
        <p:spPr>
          <a:xfrm>
            <a:off x="905256" y="1658884"/>
            <a:ext cx="23402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E3437B"/>
              </a:buClr>
              <a:buSzPts val="1800"/>
            </a:pPr>
            <a:r>
              <a:rPr lang="en-US" b="1" dirty="0">
                <a:solidFill>
                  <a:srgbClr val="E3437B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Daily Drop</a:t>
            </a:r>
          </a:p>
        </p:txBody>
      </p:sp>
      <p:sp>
        <p:nvSpPr>
          <p:cNvPr id="82" name="Google Shape;82;p4"/>
          <p:cNvSpPr/>
          <p:nvPr/>
        </p:nvSpPr>
        <p:spPr>
          <a:xfrm>
            <a:off x="462915" y="2101373"/>
            <a:ext cx="3847828" cy="313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02000"/>
              </a:lnSpc>
            </a:pPr>
            <a:r>
              <a:rPr lang="en-US" sz="1000" dirty="0">
                <a:solidFill>
                  <a:srgbClr val="14202E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Everyone does today's Compositions prompt and shares it. A simple daily ritual for your group.</a:t>
            </a:r>
            <a:endParaRPr sz="1000" dirty="0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83" name="Google Shape;83;p4"/>
          <p:cNvSpPr/>
          <p:nvPr/>
        </p:nvSpPr>
        <p:spPr>
          <a:xfrm>
            <a:off x="462915" y="2767080"/>
            <a:ext cx="2726055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Clr>
                <a:srgbClr val="E3437B"/>
              </a:buClr>
              <a:buSzPts val="1200"/>
            </a:pPr>
            <a:r>
              <a:rPr lang="en-US" sz="675" b="1" dirty="0">
                <a:solidFill>
                  <a:srgbClr val="E3437B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Winner: </a:t>
            </a:r>
            <a:r>
              <a:rPr lang="en-US" sz="675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Everyone who shares enters the draw.</a:t>
            </a:r>
          </a:p>
        </p:txBody>
      </p:sp>
      <p:sp>
        <p:nvSpPr>
          <p:cNvPr id="84" name="Google Shape;84;p4"/>
          <p:cNvSpPr/>
          <p:nvPr/>
        </p:nvSpPr>
        <p:spPr>
          <a:xfrm>
            <a:off x="308609" y="4920091"/>
            <a:ext cx="4555221" cy="1527932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 cap="flat" cmpd="sng">
            <a:solidFill>
              <a:srgbClr val="E5ECF4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38100" dir="5400000" algn="bl" rotWithShape="0">
              <a:srgbClr val="8FA3C0">
                <a:alpha val="27843"/>
              </a:srgbClr>
            </a:outerShdw>
          </a:effectLst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4"/>
          <p:cNvSpPr/>
          <p:nvPr/>
        </p:nvSpPr>
        <p:spPr>
          <a:xfrm>
            <a:off x="308610" y="4920091"/>
            <a:ext cx="72009" cy="1527932"/>
          </a:xfrm>
          <a:prstGeom prst="roundRect">
            <a:avLst>
              <a:gd name="adj" fmla="val 46667"/>
            </a:avLst>
          </a:prstGeom>
          <a:solidFill>
            <a:srgbClr val="2FA9E0"/>
          </a:solidFill>
          <a:ln>
            <a:noFill/>
          </a:ln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" name="Google Shape;86;p4" descr="/home/claude/icon_passport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2628" y="5053822"/>
            <a:ext cx="380619" cy="380619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4"/>
          <p:cNvSpPr/>
          <p:nvPr/>
        </p:nvSpPr>
        <p:spPr>
          <a:xfrm>
            <a:off x="905256" y="5109429"/>
            <a:ext cx="23402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2FA9E0"/>
              </a:buClr>
              <a:buSzPts val="1800"/>
            </a:pPr>
            <a:r>
              <a:rPr lang="en-US" b="1" dirty="0">
                <a:solidFill>
                  <a:srgbClr val="2FA9E0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Same 12, Wild Takes</a:t>
            </a:r>
            <a:endParaRPr dirty="0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88" name="Google Shape;88;p4"/>
          <p:cNvSpPr/>
          <p:nvPr/>
        </p:nvSpPr>
        <p:spPr>
          <a:xfrm>
            <a:off x="462915" y="5551918"/>
            <a:ext cx="4148664" cy="470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02000"/>
              </a:lnSpc>
            </a:pPr>
            <a:r>
              <a:rPr lang="en-US" sz="1000" dirty="0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Same Compositions prompt, same 12 images, wildly different results. Whoever makes the most creative, hilarious, or unexpected take wins.</a:t>
            </a:r>
            <a:endParaRPr sz="10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9" name="Google Shape;89;p4"/>
          <p:cNvSpPr/>
          <p:nvPr/>
        </p:nvSpPr>
        <p:spPr>
          <a:xfrm>
            <a:off x="462915" y="6205154"/>
            <a:ext cx="2726055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Clr>
                <a:srgbClr val="2FA9E0"/>
              </a:buClr>
              <a:buSzPts val="1200"/>
            </a:pPr>
            <a:r>
              <a:rPr lang="en-US" sz="675" b="1" dirty="0">
                <a:solidFill>
                  <a:srgbClr val="2FA9E0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Winner  </a:t>
            </a:r>
            <a:r>
              <a:rPr lang="en-US" sz="675" dirty="0">
                <a:solidFill>
                  <a:srgbClr val="5A6675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A leader featured pick, or a light reaction vote.</a:t>
            </a:r>
            <a:endParaRPr sz="675" dirty="0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91" name="Google Shape;91;p4"/>
          <p:cNvSpPr/>
          <p:nvPr/>
        </p:nvSpPr>
        <p:spPr>
          <a:xfrm>
            <a:off x="308610" y="3193117"/>
            <a:ext cx="72009" cy="1524391"/>
          </a:xfrm>
          <a:prstGeom prst="roundRect">
            <a:avLst>
              <a:gd name="adj" fmla="val 46667"/>
            </a:avLst>
          </a:prstGeom>
          <a:solidFill>
            <a:srgbClr val="EE661F"/>
          </a:solidFill>
          <a:ln>
            <a:noFill/>
          </a:ln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2" name="Google Shape;92;p4" descr="/home/claude/icon_streak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2628" y="3326848"/>
            <a:ext cx="380619" cy="380619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4"/>
          <p:cNvSpPr/>
          <p:nvPr/>
        </p:nvSpPr>
        <p:spPr>
          <a:xfrm>
            <a:off x="905256" y="3382454"/>
            <a:ext cx="23402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EE661F"/>
              </a:buClr>
              <a:buSzPts val="1800"/>
            </a:pPr>
            <a:r>
              <a:rPr lang="en-US" b="1" dirty="0">
                <a:solidFill>
                  <a:srgbClr val="EE661F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Streak Week</a:t>
            </a:r>
            <a:endParaRPr dirty="0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94" name="Google Shape;94;p4"/>
          <p:cNvSpPr/>
          <p:nvPr/>
        </p:nvSpPr>
        <p:spPr>
          <a:xfrm>
            <a:off x="462915" y="3824944"/>
            <a:ext cx="4148664" cy="470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02000"/>
              </a:lnSpc>
              <a:buClr>
                <a:srgbClr val="14202E"/>
              </a:buClr>
              <a:buSzPts val="1200"/>
            </a:pPr>
            <a:r>
              <a:rPr lang="en-US" sz="1000" dirty="0">
                <a:solidFill>
                  <a:srgbClr val="14202E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Do the daily Composition and share every day for a week straight. The app's daily cadence and random image sets do the work for you!</a:t>
            </a:r>
            <a:endParaRPr sz="1000" dirty="0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95" name="Google Shape;95;p4"/>
          <p:cNvSpPr/>
          <p:nvPr/>
        </p:nvSpPr>
        <p:spPr>
          <a:xfrm>
            <a:off x="462915" y="4469631"/>
            <a:ext cx="2726055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Clr>
                <a:srgbClr val="EE661F"/>
              </a:buClr>
              <a:buSzPts val="1200"/>
            </a:pPr>
            <a:r>
              <a:rPr lang="en-US" sz="675" b="1" dirty="0">
                <a:solidFill>
                  <a:srgbClr val="EE661F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Winner  </a:t>
            </a:r>
            <a:r>
              <a:rPr lang="en-US" sz="675" dirty="0">
                <a:solidFill>
                  <a:srgbClr val="5A6675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Everyone who keeps the streak enters the draw.</a:t>
            </a:r>
            <a:endParaRPr sz="675" dirty="0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96" name="Google Shape;96;p4"/>
          <p:cNvSpPr/>
          <p:nvPr/>
        </p:nvSpPr>
        <p:spPr>
          <a:xfrm>
            <a:off x="308609" y="6647584"/>
            <a:ext cx="4555221" cy="1527932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 cap="flat" cmpd="sng">
            <a:solidFill>
              <a:srgbClr val="E5ECF4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38100" dir="5400000" algn="bl" rotWithShape="0">
              <a:srgbClr val="8FA3C0">
                <a:alpha val="27843"/>
              </a:srgbClr>
            </a:outerShdw>
          </a:effectLst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4"/>
          <p:cNvSpPr/>
          <p:nvPr/>
        </p:nvSpPr>
        <p:spPr>
          <a:xfrm>
            <a:off x="308610" y="6647584"/>
            <a:ext cx="72009" cy="1527932"/>
          </a:xfrm>
          <a:prstGeom prst="roundRect">
            <a:avLst>
              <a:gd name="adj" fmla="val 46667"/>
            </a:avLst>
          </a:prstGeom>
          <a:solidFill>
            <a:srgbClr val="8E6BD4"/>
          </a:solidFill>
          <a:ln>
            <a:noFill/>
          </a:ln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8" name="Google Shape;98;p4" descr="/home/claude/icon_scavenger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2628" y="6781315"/>
            <a:ext cx="380619" cy="380619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4"/>
          <p:cNvSpPr/>
          <p:nvPr/>
        </p:nvSpPr>
        <p:spPr>
          <a:xfrm>
            <a:off x="905256" y="6836921"/>
            <a:ext cx="23402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8E6BD4"/>
              </a:buClr>
              <a:buSzPts val="1800"/>
            </a:pPr>
            <a:r>
              <a:rPr lang="en-US" b="1" dirty="0">
                <a:solidFill>
                  <a:srgbClr val="8E6BD4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Guess the Prompt</a:t>
            </a:r>
            <a:endParaRPr dirty="0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100" name="Google Shape;100;p4"/>
          <p:cNvSpPr/>
          <p:nvPr/>
        </p:nvSpPr>
        <p:spPr>
          <a:xfrm>
            <a:off x="462915" y="7279411"/>
            <a:ext cx="4148664" cy="470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02000"/>
              </a:lnSpc>
            </a:pPr>
            <a:r>
              <a:rPr lang="en-US" sz="1000" dirty="0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Share your takes without naming the prompt. Others guess it from the range of results. Shows how differently everyone reads the same thing.</a:t>
            </a:r>
            <a:endParaRPr sz="1000" dirty="0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101" name="Google Shape;101;p4"/>
          <p:cNvSpPr/>
          <p:nvPr/>
        </p:nvSpPr>
        <p:spPr>
          <a:xfrm>
            <a:off x="462915" y="7975787"/>
            <a:ext cx="2726055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Clr>
                <a:srgbClr val="8E6BD4"/>
              </a:buClr>
              <a:buSzPts val="1200"/>
            </a:pPr>
            <a:r>
              <a:rPr lang="en-US" sz="675" b="1" dirty="0">
                <a:solidFill>
                  <a:srgbClr val="8E6BD4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Winner  </a:t>
            </a:r>
            <a:r>
              <a:rPr lang="en-US" sz="675" dirty="0">
                <a:solidFill>
                  <a:srgbClr val="5A6675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Most correct guesses, or a draw.</a:t>
            </a:r>
            <a:endParaRPr sz="675" dirty="0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pic>
        <p:nvPicPr>
          <p:cNvPr id="10" name="Google Shape;45;p2" descr="/home/claude/inspo_small.png">
            <a:extLst>
              <a:ext uri="{FF2B5EF4-FFF2-40B4-BE49-F238E27FC236}">
                <a16:creationId xmlns:a16="http://schemas.microsoft.com/office/drawing/2014/main" id="{209FEB26-A1B6-77AD-A586-7ECEB0BD88CB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077296" y="8464208"/>
            <a:ext cx="703407" cy="351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3;p4" descr="/home/claude/cicon_daily.png">
            <a:extLst>
              <a:ext uri="{FF2B5EF4-FFF2-40B4-BE49-F238E27FC236}">
                <a16:creationId xmlns:a16="http://schemas.microsoft.com/office/drawing/2014/main" id="{933ED637-0395-491C-22F3-18F8D79F0ADC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52628" y="1589256"/>
            <a:ext cx="373123" cy="373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89;p4" descr="/home/claude/cicon_same12.png">
            <a:extLst>
              <a:ext uri="{FF2B5EF4-FFF2-40B4-BE49-F238E27FC236}">
                <a16:creationId xmlns:a16="http://schemas.microsoft.com/office/drawing/2014/main" id="{A0ED53CF-ABA0-33DB-E999-38AFEC9AF54C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52628" y="5052973"/>
            <a:ext cx="366718" cy="366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01;p4" descr="/home/claude/cicon_guess.png">
            <a:extLst>
              <a:ext uri="{FF2B5EF4-FFF2-40B4-BE49-F238E27FC236}">
                <a16:creationId xmlns:a16="http://schemas.microsoft.com/office/drawing/2014/main" id="{0A6D3F08-3BAE-CA8E-3D5C-E3A77573029F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52628" y="6791835"/>
            <a:ext cx="380619" cy="380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78;p4" descr="/home/claude/cicon_sec_create.png">
            <a:extLst>
              <a:ext uri="{FF2B5EF4-FFF2-40B4-BE49-F238E27FC236}">
                <a16:creationId xmlns:a16="http://schemas.microsoft.com/office/drawing/2014/main" id="{0DE4D743-8E32-D314-2F8B-5244A864EC81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19910" y="552479"/>
            <a:ext cx="476319" cy="4763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3">
          <a:extLst>
            <a:ext uri="{FF2B5EF4-FFF2-40B4-BE49-F238E27FC236}">
              <a16:creationId xmlns:a16="http://schemas.microsoft.com/office/drawing/2014/main" id="{55F2EFF2-152D-F9B0-6B35-DA91228DD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84;p4">
            <a:extLst>
              <a:ext uri="{FF2B5EF4-FFF2-40B4-BE49-F238E27FC236}">
                <a16:creationId xmlns:a16="http://schemas.microsoft.com/office/drawing/2014/main" id="{9CDB85FC-55A1-627F-F48A-6FFCCE88033B}"/>
              </a:ext>
            </a:extLst>
          </p:cNvPr>
          <p:cNvSpPr/>
          <p:nvPr/>
        </p:nvSpPr>
        <p:spPr>
          <a:xfrm>
            <a:off x="308609" y="1469958"/>
            <a:ext cx="4555221" cy="1527932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 cap="flat" cmpd="sng">
            <a:solidFill>
              <a:srgbClr val="E5ECF4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38100" dir="5400000" algn="bl" rotWithShape="0">
              <a:srgbClr val="8FA3C0">
                <a:alpha val="27843"/>
              </a:srgbClr>
            </a:outerShdw>
          </a:effectLst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84;p4">
            <a:extLst>
              <a:ext uri="{FF2B5EF4-FFF2-40B4-BE49-F238E27FC236}">
                <a16:creationId xmlns:a16="http://schemas.microsoft.com/office/drawing/2014/main" id="{C7C01F92-58BD-E18D-7FF0-09781BFAFA39}"/>
              </a:ext>
            </a:extLst>
          </p:cNvPr>
          <p:cNvSpPr/>
          <p:nvPr/>
        </p:nvSpPr>
        <p:spPr>
          <a:xfrm>
            <a:off x="308609" y="3189576"/>
            <a:ext cx="4555221" cy="1527932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 cap="flat" cmpd="sng">
            <a:solidFill>
              <a:srgbClr val="E5ECF4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38100" dir="5400000" algn="bl" rotWithShape="0">
              <a:srgbClr val="8FA3C0">
                <a:alpha val="27843"/>
              </a:srgbClr>
            </a:outerShdw>
          </a:effectLst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4">
            <a:extLst>
              <a:ext uri="{FF2B5EF4-FFF2-40B4-BE49-F238E27FC236}">
                <a16:creationId xmlns:a16="http://schemas.microsoft.com/office/drawing/2014/main" id="{5BB8EF0A-4C6A-C4FB-4F27-5B6924FEE5FA}"/>
              </a:ext>
            </a:extLst>
          </p:cNvPr>
          <p:cNvSpPr/>
          <p:nvPr/>
        </p:nvSpPr>
        <p:spPr>
          <a:xfrm>
            <a:off x="282892" y="-140030"/>
            <a:ext cx="6290501" cy="1405218"/>
          </a:xfrm>
          <a:prstGeom prst="roundRect">
            <a:avLst>
              <a:gd name="adj" fmla="val 13725"/>
            </a:avLst>
          </a:prstGeom>
          <a:solidFill>
            <a:srgbClr val="EE8A3B"/>
          </a:solidFill>
          <a:ln>
            <a:noFill/>
          </a:ln>
          <a:effectLst>
            <a:outerShdw blurRad="101600" dist="38100" dir="5400000" algn="bl" rotWithShape="0">
              <a:srgbClr val="8FA3C0">
                <a:alpha val="27843"/>
              </a:srgbClr>
            </a:outerShdw>
          </a:effectLst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4">
            <a:extLst>
              <a:ext uri="{FF2B5EF4-FFF2-40B4-BE49-F238E27FC236}">
                <a16:creationId xmlns:a16="http://schemas.microsoft.com/office/drawing/2014/main" id="{C93738E9-097E-1055-99A3-4C346023A23E}"/>
              </a:ext>
            </a:extLst>
          </p:cNvPr>
          <p:cNvSpPr/>
          <p:nvPr/>
        </p:nvSpPr>
        <p:spPr>
          <a:xfrm>
            <a:off x="833247" y="592917"/>
            <a:ext cx="4114800" cy="282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FFFFFF"/>
              </a:buClr>
              <a:buSzPts val="2300"/>
            </a:pPr>
            <a:r>
              <a:rPr lang="en-US" sz="1600" b="1" dirty="0">
                <a:solidFill>
                  <a:srgbClr val="FFFFFF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TEAM CHALLENGE: Show it off</a:t>
            </a:r>
            <a:endParaRPr sz="1600" dirty="0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77" name="Google Shape;77;p4">
            <a:extLst>
              <a:ext uri="{FF2B5EF4-FFF2-40B4-BE49-F238E27FC236}">
                <a16:creationId xmlns:a16="http://schemas.microsoft.com/office/drawing/2014/main" id="{EE032EE4-F272-90F6-495B-D016FE6449AA}"/>
              </a:ext>
            </a:extLst>
          </p:cNvPr>
          <p:cNvSpPr/>
          <p:nvPr/>
        </p:nvSpPr>
        <p:spPr>
          <a:xfrm>
            <a:off x="843534" y="829519"/>
            <a:ext cx="5400675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ts val="1400"/>
            </a:pPr>
            <a:r>
              <a:rPr lang="en-US" sz="788" i="1" dirty="0">
                <a:solidFill>
                  <a:schemeClr val="lt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Sharing is the point. Celebrate what everyone makes.</a:t>
            </a:r>
            <a:endParaRPr sz="788" dirty="0">
              <a:solidFill>
                <a:schemeClr val="lt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79" name="Google Shape;79;p4">
            <a:extLst>
              <a:ext uri="{FF2B5EF4-FFF2-40B4-BE49-F238E27FC236}">
                <a16:creationId xmlns:a16="http://schemas.microsoft.com/office/drawing/2014/main" id="{01FEBA65-0DD9-BBC7-02E3-50C8ABEE58D7}"/>
              </a:ext>
            </a:extLst>
          </p:cNvPr>
          <p:cNvSpPr/>
          <p:nvPr/>
        </p:nvSpPr>
        <p:spPr>
          <a:xfrm>
            <a:off x="308610" y="1469546"/>
            <a:ext cx="72009" cy="1531885"/>
          </a:xfrm>
          <a:prstGeom prst="roundRect">
            <a:avLst>
              <a:gd name="adj" fmla="val 46667"/>
            </a:avLst>
          </a:prstGeom>
          <a:solidFill>
            <a:srgbClr val="E3437B"/>
          </a:solidFill>
          <a:ln>
            <a:noFill/>
          </a:ln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4">
            <a:extLst>
              <a:ext uri="{FF2B5EF4-FFF2-40B4-BE49-F238E27FC236}">
                <a16:creationId xmlns:a16="http://schemas.microsoft.com/office/drawing/2014/main" id="{63E6BC23-FF06-BE05-F57B-7FD36C92291F}"/>
              </a:ext>
            </a:extLst>
          </p:cNvPr>
          <p:cNvSpPr/>
          <p:nvPr/>
        </p:nvSpPr>
        <p:spPr>
          <a:xfrm>
            <a:off x="905256" y="1658884"/>
            <a:ext cx="23402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E3437B"/>
              </a:buClr>
              <a:buSzPts val="1800"/>
            </a:pPr>
            <a:r>
              <a:rPr lang="en-US" b="1" dirty="0">
                <a:solidFill>
                  <a:srgbClr val="E3437B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Group Gallery</a:t>
            </a:r>
            <a:endParaRPr dirty="0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82" name="Google Shape;82;p4">
            <a:extLst>
              <a:ext uri="{FF2B5EF4-FFF2-40B4-BE49-F238E27FC236}">
                <a16:creationId xmlns:a16="http://schemas.microsoft.com/office/drawing/2014/main" id="{4DA3CE1A-8B1C-2B77-827A-1E2DD5A6DCAD}"/>
              </a:ext>
            </a:extLst>
          </p:cNvPr>
          <p:cNvSpPr/>
          <p:nvPr/>
        </p:nvSpPr>
        <p:spPr>
          <a:xfrm>
            <a:off x="462915" y="2101373"/>
            <a:ext cx="4148664" cy="313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02000"/>
              </a:lnSpc>
            </a:pPr>
            <a:r>
              <a:rPr lang="en-US" sz="1000" dirty="0">
                <a:solidFill>
                  <a:srgbClr val="14202E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Collect everyone's take on today's prompt into one wall: projected, posted, or printed.</a:t>
            </a:r>
            <a:endParaRPr sz="1000" dirty="0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83" name="Google Shape;83;p4">
            <a:extLst>
              <a:ext uri="{FF2B5EF4-FFF2-40B4-BE49-F238E27FC236}">
                <a16:creationId xmlns:a16="http://schemas.microsoft.com/office/drawing/2014/main" id="{19D7B781-C965-38FB-0B22-64C8CB27F8E6}"/>
              </a:ext>
            </a:extLst>
          </p:cNvPr>
          <p:cNvSpPr/>
          <p:nvPr/>
        </p:nvSpPr>
        <p:spPr>
          <a:xfrm>
            <a:off x="462915" y="2767080"/>
            <a:ext cx="2726055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Clr>
                <a:srgbClr val="E3437B"/>
              </a:buClr>
              <a:buSzPts val="1200"/>
            </a:pPr>
            <a:r>
              <a:rPr lang="en-US" sz="675" b="1" dirty="0">
                <a:solidFill>
                  <a:srgbClr val="E3437B"/>
                </a:solidFill>
                <a:latin typeface="Montserrat"/>
                <a:ea typeface="Montserrat"/>
                <a:cs typeface="Montserrat"/>
                <a:sym typeface="Montserrat"/>
              </a:rPr>
              <a:t>Winner  </a:t>
            </a:r>
            <a:r>
              <a:rPr lang="en-US" sz="675" dirty="0">
                <a:solidFill>
                  <a:srgbClr val="5A6675"/>
                </a:solidFill>
                <a:latin typeface="Montserrat"/>
                <a:ea typeface="Montserrat"/>
                <a:cs typeface="Montserrat"/>
                <a:sym typeface="Montserrat"/>
              </a:rPr>
              <a:t>No contest, everyone who shares is in the gallery.</a:t>
            </a:r>
            <a:endParaRPr lang="en-US" sz="675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" name="Google Shape;84;p4">
            <a:extLst>
              <a:ext uri="{FF2B5EF4-FFF2-40B4-BE49-F238E27FC236}">
                <a16:creationId xmlns:a16="http://schemas.microsoft.com/office/drawing/2014/main" id="{8A0BC35B-BB8A-9ED0-4703-ECF5C60BE985}"/>
              </a:ext>
            </a:extLst>
          </p:cNvPr>
          <p:cNvSpPr/>
          <p:nvPr/>
        </p:nvSpPr>
        <p:spPr>
          <a:xfrm>
            <a:off x="308609" y="4920091"/>
            <a:ext cx="4555221" cy="1527932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 cap="flat" cmpd="sng">
            <a:solidFill>
              <a:srgbClr val="E5ECF4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38100" dir="5400000" algn="bl" rotWithShape="0">
              <a:srgbClr val="8FA3C0">
                <a:alpha val="27843"/>
              </a:srgbClr>
            </a:outerShdw>
          </a:effectLst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4">
            <a:extLst>
              <a:ext uri="{FF2B5EF4-FFF2-40B4-BE49-F238E27FC236}">
                <a16:creationId xmlns:a16="http://schemas.microsoft.com/office/drawing/2014/main" id="{BEC4A984-6501-6E6E-59C6-217A6D4BF69D}"/>
              </a:ext>
            </a:extLst>
          </p:cNvPr>
          <p:cNvSpPr/>
          <p:nvPr/>
        </p:nvSpPr>
        <p:spPr>
          <a:xfrm>
            <a:off x="308610" y="4920091"/>
            <a:ext cx="72009" cy="1527932"/>
          </a:xfrm>
          <a:prstGeom prst="roundRect">
            <a:avLst>
              <a:gd name="adj" fmla="val 46667"/>
            </a:avLst>
          </a:prstGeom>
          <a:solidFill>
            <a:srgbClr val="2FA9E0"/>
          </a:solidFill>
          <a:ln>
            <a:noFill/>
          </a:ln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4">
            <a:extLst>
              <a:ext uri="{FF2B5EF4-FFF2-40B4-BE49-F238E27FC236}">
                <a16:creationId xmlns:a16="http://schemas.microsoft.com/office/drawing/2014/main" id="{7EB3CDC4-0BBC-295F-E114-B4A06E131ED3}"/>
              </a:ext>
            </a:extLst>
          </p:cNvPr>
          <p:cNvSpPr/>
          <p:nvPr/>
        </p:nvSpPr>
        <p:spPr>
          <a:xfrm>
            <a:off x="905256" y="5109429"/>
            <a:ext cx="23402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2FA9E0"/>
              </a:buClr>
              <a:buSzPts val="1800"/>
            </a:pPr>
            <a:r>
              <a:rPr lang="en-US" b="1" dirty="0">
                <a:solidFill>
                  <a:srgbClr val="2FA9E0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Featured Take</a:t>
            </a:r>
            <a:endParaRPr dirty="0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88" name="Google Shape;88;p4">
            <a:extLst>
              <a:ext uri="{FF2B5EF4-FFF2-40B4-BE49-F238E27FC236}">
                <a16:creationId xmlns:a16="http://schemas.microsoft.com/office/drawing/2014/main" id="{92D9D4D4-0F9C-C48A-7D9B-8F5268A96942}"/>
              </a:ext>
            </a:extLst>
          </p:cNvPr>
          <p:cNvSpPr/>
          <p:nvPr/>
        </p:nvSpPr>
        <p:spPr>
          <a:xfrm>
            <a:off x="462915" y="5551918"/>
            <a:ext cx="4148664" cy="313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02000"/>
              </a:lnSpc>
            </a:pPr>
            <a:r>
              <a:rPr lang="en-US" sz="1000" dirty="0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A leader spotlights one member's creation each day. Rotating shine, zero judging pressure.</a:t>
            </a:r>
            <a:endParaRPr sz="10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9" name="Google Shape;89;p4">
            <a:extLst>
              <a:ext uri="{FF2B5EF4-FFF2-40B4-BE49-F238E27FC236}">
                <a16:creationId xmlns:a16="http://schemas.microsoft.com/office/drawing/2014/main" id="{DE1953DD-8473-368E-F329-976EE2A48BAD}"/>
              </a:ext>
            </a:extLst>
          </p:cNvPr>
          <p:cNvSpPr/>
          <p:nvPr/>
        </p:nvSpPr>
        <p:spPr>
          <a:xfrm>
            <a:off x="462915" y="6205154"/>
            <a:ext cx="2726055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Clr>
                <a:srgbClr val="2FA9E0"/>
              </a:buClr>
              <a:buSzPts val="1200"/>
            </a:pPr>
            <a:r>
              <a:rPr lang="en-US" sz="675" b="1" dirty="0">
                <a:solidFill>
                  <a:srgbClr val="2FA9E0"/>
                </a:solidFill>
                <a:latin typeface="Montserrat"/>
                <a:ea typeface="Montserrat"/>
                <a:cs typeface="Montserrat"/>
                <a:sym typeface="Montserrat"/>
              </a:rPr>
              <a:t>Winner  </a:t>
            </a:r>
            <a:r>
              <a:rPr lang="en-US" sz="675" dirty="0">
                <a:solidFill>
                  <a:srgbClr val="5A6675"/>
                </a:solidFill>
                <a:latin typeface="Montserrat"/>
                <a:ea typeface="Montserrat"/>
                <a:cs typeface="Montserrat"/>
                <a:sym typeface="Montserrat"/>
              </a:rPr>
              <a:t>The leader's featured pick.</a:t>
            </a:r>
            <a:endParaRPr lang="en-US" sz="675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" name="Google Shape;91;p4">
            <a:extLst>
              <a:ext uri="{FF2B5EF4-FFF2-40B4-BE49-F238E27FC236}">
                <a16:creationId xmlns:a16="http://schemas.microsoft.com/office/drawing/2014/main" id="{C6AD5E44-E07A-F272-9EFD-20C67EF604DD}"/>
              </a:ext>
            </a:extLst>
          </p:cNvPr>
          <p:cNvSpPr/>
          <p:nvPr/>
        </p:nvSpPr>
        <p:spPr>
          <a:xfrm>
            <a:off x="308610" y="3193117"/>
            <a:ext cx="72009" cy="1524391"/>
          </a:xfrm>
          <a:prstGeom prst="roundRect">
            <a:avLst>
              <a:gd name="adj" fmla="val 46667"/>
            </a:avLst>
          </a:prstGeom>
          <a:solidFill>
            <a:srgbClr val="EE661F"/>
          </a:solidFill>
          <a:ln>
            <a:noFill/>
          </a:ln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4">
            <a:extLst>
              <a:ext uri="{FF2B5EF4-FFF2-40B4-BE49-F238E27FC236}">
                <a16:creationId xmlns:a16="http://schemas.microsoft.com/office/drawing/2014/main" id="{F4303EF8-D46B-375B-8538-0DA7A5E09678}"/>
              </a:ext>
            </a:extLst>
          </p:cNvPr>
          <p:cNvSpPr/>
          <p:nvPr/>
        </p:nvSpPr>
        <p:spPr>
          <a:xfrm>
            <a:off x="905256" y="3382454"/>
            <a:ext cx="23402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EE661F"/>
              </a:buClr>
              <a:buSzPts val="1800"/>
            </a:pPr>
            <a:r>
              <a:rPr lang="en-US" b="1" dirty="0">
                <a:solidFill>
                  <a:srgbClr val="EE661F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Feature Takeover</a:t>
            </a:r>
            <a:endParaRPr dirty="0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94" name="Google Shape;94;p4">
            <a:extLst>
              <a:ext uri="{FF2B5EF4-FFF2-40B4-BE49-F238E27FC236}">
                <a16:creationId xmlns:a16="http://schemas.microsoft.com/office/drawing/2014/main" id="{E339FF2C-79A0-59EC-4C6A-9EA68054C675}"/>
              </a:ext>
            </a:extLst>
          </p:cNvPr>
          <p:cNvSpPr/>
          <p:nvPr/>
        </p:nvSpPr>
        <p:spPr>
          <a:xfrm>
            <a:off x="462915" y="3824944"/>
            <a:ext cx="4148664" cy="313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02000"/>
              </a:lnSpc>
              <a:buClr>
                <a:srgbClr val="14202E"/>
              </a:buClr>
              <a:buSzPts val="1200"/>
            </a:pPr>
            <a:r>
              <a:rPr lang="en-US" sz="1000" dirty="0">
                <a:solidFill>
                  <a:srgbClr val="14202E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A different group gets the campus account spotlight each day for their takes on the daily Composition prompt challenge.</a:t>
            </a:r>
            <a:endParaRPr sz="1000" dirty="0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95" name="Google Shape;95;p4">
            <a:extLst>
              <a:ext uri="{FF2B5EF4-FFF2-40B4-BE49-F238E27FC236}">
                <a16:creationId xmlns:a16="http://schemas.microsoft.com/office/drawing/2014/main" id="{2D00B5F1-5928-6404-EEDB-3165DABC88C9}"/>
              </a:ext>
            </a:extLst>
          </p:cNvPr>
          <p:cNvSpPr/>
          <p:nvPr/>
        </p:nvSpPr>
        <p:spPr>
          <a:xfrm>
            <a:off x="462915" y="4469631"/>
            <a:ext cx="2726055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Clr>
                <a:srgbClr val="EE661F"/>
              </a:buClr>
              <a:buSzPts val="1200"/>
            </a:pPr>
            <a:r>
              <a:rPr lang="en-US" sz="675" b="1" dirty="0">
                <a:solidFill>
                  <a:srgbClr val="EE661F"/>
                </a:solidFill>
                <a:latin typeface="Montserrat"/>
                <a:ea typeface="Montserrat"/>
                <a:cs typeface="Montserrat"/>
                <a:sym typeface="Montserrat"/>
              </a:rPr>
              <a:t>Winner  </a:t>
            </a:r>
            <a:r>
              <a:rPr lang="en-US" sz="675" dirty="0">
                <a:solidFill>
                  <a:srgbClr val="5A6675"/>
                </a:solidFill>
                <a:latin typeface="Montserrat"/>
                <a:ea typeface="Montserrat"/>
                <a:cs typeface="Montserrat"/>
                <a:sym typeface="Montserrat"/>
              </a:rPr>
              <a:t>A leader or Student Life featured pick.</a:t>
            </a:r>
            <a:endParaRPr lang="en-US" sz="675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" name="Google Shape;96;p4">
            <a:extLst>
              <a:ext uri="{FF2B5EF4-FFF2-40B4-BE49-F238E27FC236}">
                <a16:creationId xmlns:a16="http://schemas.microsoft.com/office/drawing/2014/main" id="{7A709CC3-55D2-98B9-8F4E-6AD3C1085CC2}"/>
              </a:ext>
            </a:extLst>
          </p:cNvPr>
          <p:cNvSpPr/>
          <p:nvPr/>
        </p:nvSpPr>
        <p:spPr>
          <a:xfrm>
            <a:off x="308609" y="6647584"/>
            <a:ext cx="4555221" cy="1527932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 cap="flat" cmpd="sng">
            <a:solidFill>
              <a:srgbClr val="E5ECF4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38100" dir="5400000" algn="bl" rotWithShape="0">
              <a:srgbClr val="8FA3C0">
                <a:alpha val="27843"/>
              </a:srgbClr>
            </a:outerShdw>
          </a:effectLst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4">
            <a:extLst>
              <a:ext uri="{FF2B5EF4-FFF2-40B4-BE49-F238E27FC236}">
                <a16:creationId xmlns:a16="http://schemas.microsoft.com/office/drawing/2014/main" id="{C3818CCB-B120-4283-AD1D-4ACA5ED192F5}"/>
              </a:ext>
            </a:extLst>
          </p:cNvPr>
          <p:cNvSpPr/>
          <p:nvPr/>
        </p:nvSpPr>
        <p:spPr>
          <a:xfrm>
            <a:off x="308610" y="6647584"/>
            <a:ext cx="72009" cy="1527932"/>
          </a:xfrm>
          <a:prstGeom prst="roundRect">
            <a:avLst>
              <a:gd name="adj" fmla="val 46667"/>
            </a:avLst>
          </a:prstGeom>
          <a:solidFill>
            <a:srgbClr val="8D6BD5"/>
          </a:solidFill>
          <a:ln>
            <a:noFill/>
          </a:ln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4">
            <a:extLst>
              <a:ext uri="{FF2B5EF4-FFF2-40B4-BE49-F238E27FC236}">
                <a16:creationId xmlns:a16="http://schemas.microsoft.com/office/drawing/2014/main" id="{24B51191-3407-8CB4-5308-CA49ADBDAEBD}"/>
              </a:ext>
            </a:extLst>
          </p:cNvPr>
          <p:cNvSpPr/>
          <p:nvPr/>
        </p:nvSpPr>
        <p:spPr>
          <a:xfrm>
            <a:off x="905256" y="6836921"/>
            <a:ext cx="23402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8E6BD4"/>
              </a:buClr>
              <a:buSzPts val="1800"/>
            </a:pPr>
            <a:r>
              <a:rPr lang="en-US" b="1" dirty="0">
                <a:solidFill>
                  <a:srgbClr val="8D6BD5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Campus Mosaic</a:t>
            </a:r>
            <a:endParaRPr dirty="0">
              <a:solidFill>
                <a:srgbClr val="8D6BD5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100" name="Google Shape;100;p4">
            <a:extLst>
              <a:ext uri="{FF2B5EF4-FFF2-40B4-BE49-F238E27FC236}">
                <a16:creationId xmlns:a16="http://schemas.microsoft.com/office/drawing/2014/main" id="{157D34F5-A426-36B5-DB8F-C24044B2A800}"/>
              </a:ext>
            </a:extLst>
          </p:cNvPr>
          <p:cNvSpPr/>
          <p:nvPr/>
        </p:nvSpPr>
        <p:spPr>
          <a:xfrm>
            <a:off x="462915" y="7279411"/>
            <a:ext cx="4148664" cy="313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02000"/>
              </a:lnSpc>
            </a:pPr>
            <a:r>
              <a:rPr lang="en-US" sz="1000" dirty="0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On a chosen day, everyone shares their Composition to combine into one big collective piece for an event or screen.</a:t>
            </a:r>
          </a:p>
        </p:txBody>
      </p:sp>
      <p:sp>
        <p:nvSpPr>
          <p:cNvPr id="101" name="Google Shape;101;p4">
            <a:extLst>
              <a:ext uri="{FF2B5EF4-FFF2-40B4-BE49-F238E27FC236}">
                <a16:creationId xmlns:a16="http://schemas.microsoft.com/office/drawing/2014/main" id="{64C159BE-F8C3-5B76-D067-A6C95D3AC630}"/>
              </a:ext>
            </a:extLst>
          </p:cNvPr>
          <p:cNvSpPr/>
          <p:nvPr/>
        </p:nvSpPr>
        <p:spPr>
          <a:xfrm>
            <a:off x="462915" y="7975787"/>
            <a:ext cx="2726055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Clr>
                <a:srgbClr val="2FA36B"/>
              </a:buClr>
              <a:buSzPts val="1200"/>
            </a:pPr>
            <a:r>
              <a:rPr lang="en-US" sz="675" b="1" dirty="0">
                <a:solidFill>
                  <a:srgbClr val="8D6BD5"/>
                </a:solidFill>
                <a:latin typeface="Montserrat"/>
                <a:ea typeface="Montserrat"/>
                <a:cs typeface="Montserrat"/>
                <a:sym typeface="Montserrat"/>
              </a:rPr>
              <a:t>Winner </a:t>
            </a:r>
            <a:r>
              <a:rPr lang="en-US" sz="675" b="1" dirty="0">
                <a:solidFill>
                  <a:srgbClr val="30A36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675" dirty="0">
                <a:solidFill>
                  <a:srgbClr val="5A6675"/>
                </a:solidFill>
                <a:latin typeface="Montserrat"/>
                <a:ea typeface="Montserrat"/>
                <a:cs typeface="Montserrat"/>
                <a:sym typeface="Montserrat"/>
              </a:rPr>
              <a:t>No contest, every share is part of it.</a:t>
            </a:r>
            <a:endParaRPr lang="en-US" sz="675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" name="Google Shape;45;p2" descr="/home/claude/inspo_small.png">
            <a:extLst>
              <a:ext uri="{FF2B5EF4-FFF2-40B4-BE49-F238E27FC236}">
                <a16:creationId xmlns:a16="http://schemas.microsoft.com/office/drawing/2014/main" id="{1BBC29A7-A60E-035D-7DCD-861F2D7A1ED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77296" y="8464208"/>
            <a:ext cx="703407" cy="351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109;p5" descr="/home/claude/icon_sec_group.png">
            <a:extLst>
              <a:ext uri="{FF2B5EF4-FFF2-40B4-BE49-F238E27FC236}">
                <a16:creationId xmlns:a16="http://schemas.microsoft.com/office/drawing/2014/main" id="{EFDE307E-BDF5-DACF-8245-6534694DDC4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6465" y="589960"/>
            <a:ext cx="447069" cy="447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135;p5" descr="/home/claude/cicon_mosaic.png">
            <a:extLst>
              <a:ext uri="{FF2B5EF4-FFF2-40B4-BE49-F238E27FC236}">
                <a16:creationId xmlns:a16="http://schemas.microsoft.com/office/drawing/2014/main" id="{9377C635-743D-F377-7F32-63EAA44B407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9620" y="6776454"/>
            <a:ext cx="373627" cy="373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117;p5" descr="/home/claude/cicon_gallery.png">
            <a:extLst>
              <a:ext uri="{FF2B5EF4-FFF2-40B4-BE49-F238E27FC236}">
                <a16:creationId xmlns:a16="http://schemas.microsoft.com/office/drawing/2014/main" id="{82F4CF00-B0CF-18C8-F494-DE2B21418E39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9620" y="1599775"/>
            <a:ext cx="367213" cy="367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123;p5" descr="/home/claude/cicon_featured.png">
            <a:extLst>
              <a:ext uri="{FF2B5EF4-FFF2-40B4-BE49-F238E27FC236}">
                <a16:creationId xmlns:a16="http://schemas.microsoft.com/office/drawing/2014/main" id="{59B55E16-415D-9FAF-215D-1983F9D87FEF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66322" y="5046619"/>
            <a:ext cx="367213" cy="367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129;p5" descr="/home/claude/cicon_takeover.png">
            <a:extLst>
              <a:ext uri="{FF2B5EF4-FFF2-40B4-BE49-F238E27FC236}">
                <a16:creationId xmlns:a16="http://schemas.microsoft.com/office/drawing/2014/main" id="{473FBBA2-700E-BE05-D7E1-A93EA9DD2EFD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76246" y="3335393"/>
            <a:ext cx="367213" cy="3672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6343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6"/>
          <p:cNvSpPr/>
          <p:nvPr/>
        </p:nvSpPr>
        <p:spPr>
          <a:xfrm>
            <a:off x="308610" y="3048143"/>
            <a:ext cx="3905943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>
              <a:buClr>
                <a:srgbClr val="141A33"/>
              </a:buClr>
              <a:buSzPts val="2800"/>
            </a:pPr>
            <a:r>
              <a:rPr lang="en-US" sz="1575" b="1" dirty="0">
                <a:solidFill>
                  <a:srgbClr val="141A33"/>
                </a:solidFill>
                <a:latin typeface="Montserrat"/>
                <a:ea typeface="Montserrat"/>
                <a:cs typeface="Montserrat"/>
                <a:sym typeface="Montserrat"/>
              </a:rPr>
              <a:t>Prize ideas that reward &amp; encourage engagement</a:t>
            </a:r>
            <a:endParaRPr sz="1575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3" name="Google Shape;143;p6"/>
          <p:cNvSpPr/>
          <p:nvPr/>
        </p:nvSpPr>
        <p:spPr>
          <a:xfrm>
            <a:off x="308610" y="3572535"/>
            <a:ext cx="462915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5A6675"/>
              </a:buClr>
              <a:buSzPts val="1600"/>
            </a:pPr>
            <a:r>
              <a:rPr lang="en-US" sz="900" dirty="0">
                <a:solidFill>
                  <a:srgbClr val="5A6675"/>
                </a:solidFill>
                <a:latin typeface="Montserrat"/>
                <a:ea typeface="Montserrat"/>
                <a:cs typeface="Montserrat"/>
                <a:sym typeface="Montserrat"/>
              </a:rPr>
              <a:t>Prizes are defined and funded by each school. A few crowd-pleasers:</a:t>
            </a:r>
            <a:endParaRPr sz="9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303A4A-2C71-8809-33E1-BA404593FF9C}"/>
              </a:ext>
            </a:extLst>
          </p:cNvPr>
          <p:cNvGrpSpPr/>
          <p:nvPr/>
        </p:nvGrpSpPr>
        <p:grpSpPr>
          <a:xfrm>
            <a:off x="360045" y="3960027"/>
            <a:ext cx="2993517" cy="257175"/>
            <a:chOff x="360045" y="1158638"/>
            <a:chExt cx="2993517" cy="257175"/>
          </a:xfrm>
        </p:grpSpPr>
        <p:sp>
          <p:nvSpPr>
            <p:cNvPr id="144" name="Google Shape;144;p6"/>
            <p:cNvSpPr/>
            <p:nvPr/>
          </p:nvSpPr>
          <p:spPr>
            <a:xfrm>
              <a:off x="360045" y="1215217"/>
              <a:ext cx="123444" cy="123444"/>
            </a:xfrm>
            <a:prstGeom prst="ellipse">
              <a:avLst/>
            </a:prstGeom>
            <a:solidFill>
              <a:srgbClr val="E3437B"/>
            </a:solidFill>
            <a:ln>
              <a:noFill/>
            </a:ln>
          </p:spPr>
          <p:txBody>
            <a:bodyPr spcFirstLastPara="1" wrap="square" lIns="51427" tIns="25706" rIns="51427" bIns="25706" anchor="t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6"/>
            <p:cNvSpPr/>
            <p:nvPr/>
          </p:nvSpPr>
          <p:spPr>
            <a:xfrm>
              <a:off x="576072" y="1158638"/>
              <a:ext cx="2777490" cy="2571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buClr>
                  <a:srgbClr val="14202E"/>
                </a:buClr>
                <a:buSzPts val="1600"/>
              </a:pPr>
              <a:r>
                <a:rPr lang="en-US" sz="900" dirty="0">
                  <a:solidFill>
                    <a:srgbClr val="14202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Pizza party or a catered study break</a:t>
              </a:r>
              <a:endParaRPr sz="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3F25C7-5385-804A-BA30-CA5FA12DE42D}"/>
              </a:ext>
            </a:extLst>
          </p:cNvPr>
          <p:cNvGrpSpPr/>
          <p:nvPr/>
        </p:nvGrpSpPr>
        <p:grpSpPr>
          <a:xfrm>
            <a:off x="360045" y="5321671"/>
            <a:ext cx="2993517" cy="257175"/>
            <a:chOff x="360045" y="2980876"/>
            <a:chExt cx="2993517" cy="257175"/>
          </a:xfrm>
        </p:grpSpPr>
        <p:sp>
          <p:nvSpPr>
            <p:cNvPr id="146" name="Google Shape;146;p6"/>
            <p:cNvSpPr/>
            <p:nvPr/>
          </p:nvSpPr>
          <p:spPr>
            <a:xfrm>
              <a:off x="360045" y="3037455"/>
              <a:ext cx="123444" cy="123444"/>
            </a:xfrm>
            <a:prstGeom prst="ellipse">
              <a:avLst/>
            </a:prstGeom>
            <a:solidFill>
              <a:srgbClr val="2FA9E0"/>
            </a:solidFill>
            <a:ln>
              <a:noFill/>
            </a:ln>
          </p:spPr>
          <p:txBody>
            <a:bodyPr spcFirstLastPara="1" wrap="square" lIns="51427" tIns="25706" rIns="51427" bIns="25706" anchor="t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6"/>
            <p:cNvSpPr/>
            <p:nvPr/>
          </p:nvSpPr>
          <p:spPr>
            <a:xfrm>
              <a:off x="576072" y="2980876"/>
              <a:ext cx="2777490" cy="2571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buClr>
                  <a:srgbClr val="14202E"/>
                </a:buClr>
                <a:buSzPts val="1600"/>
              </a:pPr>
              <a:r>
                <a:rPr lang="en-US" sz="900" dirty="0">
                  <a:solidFill>
                    <a:srgbClr val="14202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Gift cards (campus store, dining, coffee or boba)</a:t>
              </a:r>
              <a:endParaRPr sz="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94D83E9-0FAB-EC5E-9302-DA7362616810}"/>
              </a:ext>
            </a:extLst>
          </p:cNvPr>
          <p:cNvGrpSpPr/>
          <p:nvPr/>
        </p:nvGrpSpPr>
        <p:grpSpPr>
          <a:xfrm>
            <a:off x="360045" y="4300438"/>
            <a:ext cx="2993517" cy="257175"/>
            <a:chOff x="360045" y="1631840"/>
            <a:chExt cx="2993517" cy="257175"/>
          </a:xfrm>
        </p:grpSpPr>
        <p:sp>
          <p:nvSpPr>
            <p:cNvPr id="148" name="Google Shape;148;p6"/>
            <p:cNvSpPr/>
            <p:nvPr/>
          </p:nvSpPr>
          <p:spPr>
            <a:xfrm>
              <a:off x="360045" y="1688419"/>
              <a:ext cx="123444" cy="123444"/>
            </a:xfrm>
            <a:prstGeom prst="ellipse">
              <a:avLst/>
            </a:prstGeom>
            <a:solidFill>
              <a:srgbClr val="EE661F"/>
            </a:solidFill>
            <a:ln>
              <a:noFill/>
            </a:ln>
          </p:spPr>
          <p:txBody>
            <a:bodyPr spcFirstLastPara="1" wrap="square" lIns="51427" tIns="25706" rIns="51427" bIns="25706" anchor="t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6"/>
            <p:cNvSpPr/>
            <p:nvPr/>
          </p:nvSpPr>
          <p:spPr>
            <a:xfrm>
              <a:off x="576072" y="1631840"/>
              <a:ext cx="2777490" cy="2571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buClr>
                  <a:srgbClr val="14202E"/>
                </a:buClr>
                <a:buSzPts val="1600"/>
              </a:pPr>
              <a:r>
                <a:rPr lang="en-US" sz="900" dirty="0">
                  <a:solidFill>
                    <a:srgbClr val="14202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Spirit gear or campus swag</a:t>
              </a:r>
              <a:endParaRPr sz="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333DF37-44F4-EBC6-3216-C2FA70BC3915}"/>
              </a:ext>
            </a:extLst>
          </p:cNvPr>
          <p:cNvGrpSpPr/>
          <p:nvPr/>
        </p:nvGrpSpPr>
        <p:grpSpPr>
          <a:xfrm>
            <a:off x="360045" y="5662082"/>
            <a:ext cx="2993517" cy="257175"/>
            <a:chOff x="360045" y="3454078"/>
            <a:chExt cx="2993517" cy="257175"/>
          </a:xfrm>
        </p:grpSpPr>
        <p:sp>
          <p:nvSpPr>
            <p:cNvPr id="150" name="Google Shape;150;p6"/>
            <p:cNvSpPr/>
            <p:nvPr/>
          </p:nvSpPr>
          <p:spPr>
            <a:xfrm>
              <a:off x="360045" y="3510657"/>
              <a:ext cx="123444" cy="123444"/>
            </a:xfrm>
            <a:prstGeom prst="ellipse">
              <a:avLst/>
            </a:prstGeom>
            <a:solidFill>
              <a:srgbClr val="0FB36A"/>
            </a:solidFill>
            <a:ln>
              <a:noFill/>
            </a:ln>
          </p:spPr>
          <p:txBody>
            <a:bodyPr spcFirstLastPara="1" wrap="square" lIns="51427" tIns="25706" rIns="51427" bIns="25706" anchor="t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6"/>
            <p:cNvSpPr/>
            <p:nvPr/>
          </p:nvSpPr>
          <p:spPr>
            <a:xfrm>
              <a:off x="576072" y="3454078"/>
              <a:ext cx="2777490" cy="2571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buClr>
                  <a:srgbClr val="14202E"/>
                </a:buClr>
                <a:buSzPts val="1600"/>
              </a:pPr>
              <a:r>
                <a:rPr lang="en-US" sz="900">
                  <a:solidFill>
                    <a:srgbClr val="14202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Free event or game tickets</a:t>
              </a:r>
              <a:endParaRPr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49D661A-2D6C-E295-F3AE-05695AE09D32}"/>
              </a:ext>
            </a:extLst>
          </p:cNvPr>
          <p:cNvGrpSpPr/>
          <p:nvPr/>
        </p:nvGrpSpPr>
        <p:grpSpPr>
          <a:xfrm>
            <a:off x="360045" y="4640849"/>
            <a:ext cx="2993517" cy="257175"/>
            <a:chOff x="360045" y="2105042"/>
            <a:chExt cx="2993517" cy="257175"/>
          </a:xfrm>
        </p:grpSpPr>
        <p:sp>
          <p:nvSpPr>
            <p:cNvPr id="152" name="Google Shape;152;p6"/>
            <p:cNvSpPr/>
            <p:nvPr/>
          </p:nvSpPr>
          <p:spPr>
            <a:xfrm>
              <a:off x="360045" y="2161621"/>
              <a:ext cx="123444" cy="123444"/>
            </a:xfrm>
            <a:prstGeom prst="ellipse">
              <a:avLst/>
            </a:prstGeom>
            <a:solidFill>
              <a:srgbClr val="E62323"/>
            </a:solidFill>
            <a:ln>
              <a:noFill/>
            </a:ln>
          </p:spPr>
          <p:txBody>
            <a:bodyPr spcFirstLastPara="1" wrap="square" lIns="51427" tIns="25706" rIns="51427" bIns="25706" anchor="t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6"/>
            <p:cNvSpPr/>
            <p:nvPr/>
          </p:nvSpPr>
          <p:spPr>
            <a:xfrm>
              <a:off x="576072" y="2105042"/>
              <a:ext cx="2777490" cy="2571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buClr>
                  <a:srgbClr val="14202E"/>
                </a:buClr>
                <a:buSzPts val="1600"/>
              </a:pPr>
              <a:r>
                <a:rPr lang="en-US" sz="900" dirty="0">
                  <a:solidFill>
                    <a:srgbClr val="14202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Reserved seating or front-of-line dining passes</a:t>
              </a:r>
              <a:endParaRPr sz="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80233C-1F29-6B4D-C1A9-A0FCA38FC4EC}"/>
              </a:ext>
            </a:extLst>
          </p:cNvPr>
          <p:cNvGrpSpPr/>
          <p:nvPr/>
        </p:nvGrpSpPr>
        <p:grpSpPr>
          <a:xfrm>
            <a:off x="360045" y="6002493"/>
            <a:ext cx="2993517" cy="257175"/>
            <a:chOff x="360045" y="3927280"/>
            <a:chExt cx="2993517" cy="257175"/>
          </a:xfrm>
        </p:grpSpPr>
        <p:sp>
          <p:nvSpPr>
            <p:cNvPr id="154" name="Google Shape;154;p6"/>
            <p:cNvSpPr/>
            <p:nvPr/>
          </p:nvSpPr>
          <p:spPr>
            <a:xfrm>
              <a:off x="360045" y="3983859"/>
              <a:ext cx="123444" cy="123444"/>
            </a:xfrm>
            <a:prstGeom prst="ellipse">
              <a:avLst/>
            </a:prstGeom>
            <a:solidFill>
              <a:srgbClr val="8E6BD4"/>
            </a:solidFill>
            <a:ln>
              <a:noFill/>
            </a:ln>
          </p:spPr>
          <p:txBody>
            <a:bodyPr spcFirstLastPara="1" wrap="square" lIns="51427" tIns="25706" rIns="51427" bIns="25706" anchor="t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6"/>
            <p:cNvSpPr/>
            <p:nvPr/>
          </p:nvSpPr>
          <p:spPr>
            <a:xfrm>
              <a:off x="576072" y="3927280"/>
              <a:ext cx="2777490" cy="2571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buClr>
                  <a:srgbClr val="14202E"/>
                </a:buClr>
                <a:buSzPts val="1600"/>
              </a:pPr>
              <a:r>
                <a:rPr lang="en-US" sz="900">
                  <a:solidFill>
                    <a:srgbClr val="14202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 trophy or banner for bragging rights</a:t>
              </a:r>
              <a:endParaRPr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C725A49-4BA8-0567-EEDD-C1B5CDB6A29D}"/>
              </a:ext>
            </a:extLst>
          </p:cNvPr>
          <p:cNvGrpSpPr/>
          <p:nvPr/>
        </p:nvGrpSpPr>
        <p:grpSpPr>
          <a:xfrm>
            <a:off x="360045" y="4981260"/>
            <a:ext cx="2993517" cy="257175"/>
            <a:chOff x="360045" y="2578244"/>
            <a:chExt cx="2993517" cy="257175"/>
          </a:xfrm>
        </p:grpSpPr>
        <p:sp>
          <p:nvSpPr>
            <p:cNvPr id="156" name="Google Shape;156;p6"/>
            <p:cNvSpPr/>
            <p:nvPr/>
          </p:nvSpPr>
          <p:spPr>
            <a:xfrm>
              <a:off x="360045" y="2634823"/>
              <a:ext cx="123444" cy="123444"/>
            </a:xfrm>
            <a:prstGeom prst="ellipse">
              <a:avLst/>
            </a:prstGeom>
            <a:solidFill>
              <a:srgbClr val="EE8A3C"/>
            </a:solidFill>
            <a:ln>
              <a:noFill/>
            </a:ln>
          </p:spPr>
          <p:txBody>
            <a:bodyPr spcFirstLastPara="1" wrap="square" lIns="51427" tIns="25706" rIns="51427" bIns="25706" anchor="t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6"/>
            <p:cNvSpPr/>
            <p:nvPr/>
          </p:nvSpPr>
          <p:spPr>
            <a:xfrm>
              <a:off x="576072" y="2578244"/>
              <a:ext cx="2777490" cy="2571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buClr>
                  <a:srgbClr val="14202E"/>
                </a:buClr>
                <a:buSzPts val="1600"/>
              </a:pPr>
              <a:r>
                <a:rPr lang="en-US" sz="900" dirty="0">
                  <a:solidFill>
                    <a:srgbClr val="14202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 shout-out from a dean, coach, or Student Life</a:t>
              </a:r>
              <a:endParaRPr sz="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EEBB02D-46BD-3A08-BE71-B0FF331A0436}"/>
              </a:ext>
            </a:extLst>
          </p:cNvPr>
          <p:cNvGrpSpPr/>
          <p:nvPr/>
        </p:nvGrpSpPr>
        <p:grpSpPr>
          <a:xfrm>
            <a:off x="360045" y="6342906"/>
            <a:ext cx="2993517" cy="257175"/>
            <a:chOff x="360045" y="4400482"/>
            <a:chExt cx="2993517" cy="257175"/>
          </a:xfrm>
        </p:grpSpPr>
        <p:sp>
          <p:nvSpPr>
            <p:cNvPr id="158" name="Google Shape;158;p6"/>
            <p:cNvSpPr/>
            <p:nvPr/>
          </p:nvSpPr>
          <p:spPr>
            <a:xfrm>
              <a:off x="360045" y="4457061"/>
              <a:ext cx="123444" cy="123444"/>
            </a:xfrm>
            <a:prstGeom prst="ellipse">
              <a:avLst/>
            </a:prstGeom>
            <a:solidFill>
              <a:srgbClr val="2FA36B"/>
            </a:solidFill>
            <a:ln>
              <a:noFill/>
            </a:ln>
          </p:spPr>
          <p:txBody>
            <a:bodyPr spcFirstLastPara="1" wrap="square" lIns="51427" tIns="25706" rIns="51427" bIns="25706" anchor="t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6"/>
            <p:cNvSpPr/>
            <p:nvPr/>
          </p:nvSpPr>
          <p:spPr>
            <a:xfrm>
              <a:off x="576072" y="4400482"/>
              <a:ext cx="2777490" cy="2571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buClr>
                  <a:srgbClr val="14202E"/>
                </a:buClr>
                <a:buSzPts val="1600"/>
              </a:pPr>
              <a:r>
                <a:rPr lang="en-US" sz="900" dirty="0">
                  <a:solidFill>
                    <a:srgbClr val="14202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Custom </a:t>
              </a:r>
              <a:r>
                <a:rPr lang="en-US" sz="900" i="1" dirty="0">
                  <a:solidFill>
                    <a:srgbClr val="14202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Find My </a:t>
              </a:r>
              <a:r>
                <a:rPr lang="en-US" sz="900" i="1" dirty="0" err="1">
                  <a:solidFill>
                    <a:srgbClr val="14202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inspo</a:t>
              </a:r>
              <a:r>
                <a:rPr lang="en-US" sz="900" dirty="0">
                  <a:solidFill>
                    <a:srgbClr val="14202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Spark stickers</a:t>
              </a:r>
              <a:endParaRPr sz="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161" name="Google Shape;161;p6"/>
          <p:cNvSpPr/>
          <p:nvPr/>
        </p:nvSpPr>
        <p:spPr>
          <a:xfrm>
            <a:off x="1248156" y="7990763"/>
            <a:ext cx="360045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chemeClr val="dk1"/>
              </a:buClr>
              <a:buSzPts val="2400"/>
            </a:pPr>
            <a:r>
              <a:rPr lang="en-US" sz="135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Now go make something together.</a:t>
            </a:r>
            <a:endParaRPr sz="135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ED33411-2BBC-655D-3722-32F0C3A0F5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119914">
            <a:off x="544568" y="7823106"/>
            <a:ext cx="481099" cy="1000996"/>
          </a:xfrm>
          <a:prstGeom prst="rect">
            <a:avLst/>
          </a:prstGeom>
        </p:spPr>
      </p:pic>
      <p:pic>
        <p:nvPicPr>
          <p:cNvPr id="17" name="Google Shape;45;p2" descr="/home/claude/inspo_small.png">
            <a:extLst>
              <a:ext uri="{FF2B5EF4-FFF2-40B4-BE49-F238E27FC236}">
                <a16:creationId xmlns:a16="http://schemas.microsoft.com/office/drawing/2014/main" id="{54E611A0-834A-EF6C-7CD3-251A38B32DF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77296" y="8464208"/>
            <a:ext cx="703407" cy="3517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1001</TotalTime>
  <Words>588</Words>
  <Application>Microsoft Macintosh PowerPoint</Application>
  <PresentationFormat>On-screen Show (4:3)</PresentationFormat>
  <Paragraphs>71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Poppins</vt:lpstr>
      <vt:lpstr>Montserrat</vt:lpstr>
      <vt:lpstr>Avenir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PptxGenJS</dc:creator>
  <cp:lastModifiedBy>Sara Ravesi</cp:lastModifiedBy>
  <cp:revision>5</cp:revision>
  <dcterms:created xsi:type="dcterms:W3CDTF">2026-07-18T14:31:23Z</dcterms:created>
  <dcterms:modified xsi:type="dcterms:W3CDTF">2026-09-02T13:56:52Z</dcterms:modified>
</cp:coreProperties>
</file>