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</p:sldIdLst>
  <p:sldSz cx="6858000" cy="9144000" type="screen4x3"/>
  <p:notesSz cx="6858000" cy="12192000"/>
  <p:embeddedFontLst>
    <p:embeddedFont>
      <p:font typeface="Avenir" panose="02000503020000020003" pitchFamily="2" charset="0"/>
      <p:regular r:id="rId10"/>
      <p:italic r:id="rId11"/>
    </p:embeddedFont>
    <p:embeddedFont>
      <p:font typeface="Montserrat" pitchFamily="2" charset="77"/>
      <p:regular r:id="rId12"/>
      <p:bold r:id="rId13"/>
      <p:italic r:id="rId14"/>
      <p:boldItalic r:id="rId15"/>
    </p:embeddedFont>
    <p:embeddedFont>
      <p:font typeface="Poppins" pitchFamily="2" charset="77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iSy0M8pwaOqcz3aVZYc/ZX9KA9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EAF6"/>
    <a:srgbClr val="FFFAF3"/>
    <a:srgbClr val="30A36B"/>
    <a:srgbClr val="8D6BD5"/>
    <a:srgbClr val="EE8A3B"/>
    <a:srgbClr val="EE661F"/>
    <a:srgbClr val="E4437B"/>
    <a:srgbClr val="DDE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64"/>
    <p:restoredTop sz="94697"/>
  </p:normalViewPr>
  <p:slideViewPr>
    <p:cSldViewPr snapToGrid="0">
      <p:cViewPr>
        <p:scale>
          <a:sx n="153" d="100"/>
          <a:sy n="153" d="100"/>
        </p:scale>
        <p:origin x="2736" y="1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914400"/>
            <a:ext cx="3429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0"/>
            <a:ext cx="2251075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0"/>
            <a:ext cx="2251075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" name="Google Shape;24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0"/>
            <a:ext cx="2251075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" name="Google Shape;48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0"/>
            <a:ext cx="2251075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82DDE252-88BB-F5CA-814C-A2682ED18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>
            <a:extLst>
              <a:ext uri="{FF2B5EF4-FFF2-40B4-BE49-F238E27FC236}">
                <a16:creationId xmlns:a16="http://schemas.microsoft.com/office/drawing/2014/main" id="{8AFB1413-D7CD-5615-E53B-F26296CCB2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0"/>
            <a:ext cx="2251075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4:notes">
            <a:extLst>
              <a:ext uri="{FF2B5EF4-FFF2-40B4-BE49-F238E27FC236}">
                <a16:creationId xmlns:a16="http://schemas.microsoft.com/office/drawing/2014/main" id="{014A84E4-4BB6-CCEF-743F-0E65BC7108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4:notes">
            <a:extLst>
              <a:ext uri="{FF2B5EF4-FFF2-40B4-BE49-F238E27FC236}">
                <a16:creationId xmlns:a16="http://schemas.microsoft.com/office/drawing/2014/main" id="{FDB2C5F0-7E7E-D9CA-0F42-4F5DC9C1AB6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5831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0"/>
            <a:ext cx="2251075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8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8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1785050" y="-1409660"/>
            <a:ext cx="3051716" cy="3086488"/>
          </a:xfrm>
          <a:prstGeom prst="ellipse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pPr>
              <a:buClr>
                <a:schemeClr val="dk1"/>
              </a:buClr>
              <a:buSzPts val="1800"/>
            </a:pPr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400197" y="3907604"/>
            <a:ext cx="4891330" cy="874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98000"/>
              </a:lnSpc>
              <a:buClr>
                <a:srgbClr val="141A33"/>
              </a:buClr>
              <a:buSzPts val="4400"/>
            </a:pPr>
            <a:r>
              <a:rPr lang="en-US" sz="2475" b="1">
                <a:solidFill>
                  <a:srgbClr val="141A33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Echoes Challenge Playbook</a:t>
            </a:r>
            <a:endParaRPr sz="2475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410484" y="4443868"/>
            <a:ext cx="5381492" cy="462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E3437B"/>
              </a:buClr>
              <a:buSzPts val="2400"/>
            </a:pPr>
            <a:r>
              <a:rPr lang="en-US" sz="1350" b="1">
                <a:solidFill>
                  <a:srgbClr val="E3437B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Fun, easy ways to bring your group together on campus.</a:t>
            </a:r>
            <a:endParaRPr sz="135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410485" y="4809056"/>
            <a:ext cx="36004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600"/>
            </a:pPr>
            <a:r>
              <a:rPr lang="en-US" sz="90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 turnkey kit for campus group and club leaders.</a:t>
            </a:r>
            <a:endParaRPr sz="90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pic>
        <p:nvPicPr>
          <p:cNvPr id="21" name="Google Shape;21;p1" descr="assets/inspo_logo_full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6000" y="328633"/>
            <a:ext cx="1569817" cy="790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E264F4F-12CA-C4F7-4A61-AF3023FB5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" y="3763423"/>
            <a:ext cx="2197990" cy="4573237"/>
          </a:xfrm>
          <a:prstGeom prst="rect">
            <a:avLst/>
          </a:prstGeom>
        </p:spPr>
      </p:pic>
      <p:sp>
        <p:nvSpPr>
          <p:cNvPr id="27" name="Google Shape;27;p2"/>
          <p:cNvSpPr/>
          <p:nvPr/>
        </p:nvSpPr>
        <p:spPr>
          <a:xfrm>
            <a:off x="308610" y="620771"/>
            <a:ext cx="4629150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141A33"/>
              </a:buClr>
              <a:buSzPts val="2800"/>
            </a:pPr>
            <a:r>
              <a:rPr lang="en-US" sz="1575" b="1" dirty="0">
                <a:solidFill>
                  <a:srgbClr val="141A33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First, get your group on the app</a:t>
            </a:r>
            <a:endParaRPr sz="1575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318897" y="961492"/>
            <a:ext cx="3364961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600"/>
            </a:pPr>
            <a:r>
              <a:rPr lang="en-US" sz="90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Everyone needs the Find My inspo app to take part.</a:t>
            </a:r>
            <a:endParaRPr sz="788">
              <a:latin typeface="Poppins" pitchFamily="2" charset="77"/>
              <a:cs typeface="Poppins" pitchFamily="2" charset="77"/>
            </a:endParaRPr>
          </a:p>
          <a:p>
            <a:pPr>
              <a:buClr>
                <a:srgbClr val="5A6675"/>
              </a:buClr>
              <a:buSzPts val="1600"/>
            </a:pPr>
            <a:r>
              <a:rPr lang="en-US" sz="90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Sign up once, then run any challenge.</a:t>
            </a:r>
            <a:endParaRPr sz="90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308611" y="1340861"/>
            <a:ext cx="6860674" cy="2211705"/>
          </a:xfrm>
          <a:prstGeom prst="roundRect">
            <a:avLst>
              <a:gd name="adj" fmla="val 3721"/>
            </a:avLst>
          </a:prstGeom>
          <a:solidFill>
            <a:srgbClr val="F4F8FC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514350" y="1520884"/>
            <a:ext cx="339471" cy="339471"/>
          </a:xfrm>
          <a:prstGeom prst="ellipse">
            <a:avLst/>
          </a:prstGeom>
          <a:solidFill>
            <a:srgbClr val="2FA9E0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514350" y="1520884"/>
            <a:ext cx="339471" cy="33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en-US" sz="135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1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977265" y="1500309"/>
            <a:ext cx="3188970" cy="23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14202E"/>
              </a:buClr>
              <a:buSzPts val="1650"/>
            </a:pPr>
            <a:r>
              <a:rPr lang="en-US" sz="928" b="1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Download Find My inspo</a:t>
            </a:r>
            <a:endParaRPr sz="928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977265" y="1698820"/>
            <a:ext cx="318897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300"/>
            </a:pPr>
            <a:r>
              <a:rPr lang="en-US" sz="731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from the App Store or Google Play</a:t>
            </a:r>
            <a:r>
              <a:rPr lang="en-US" sz="731">
                <a:solidFill>
                  <a:srgbClr val="5A6675"/>
                </a:solidFill>
                <a:latin typeface="Poppins" pitchFamily="2" charset="77"/>
                <a:ea typeface="Avenir"/>
                <a:cs typeface="Poppins" pitchFamily="2" charset="77"/>
                <a:sym typeface="Avenir"/>
              </a:rPr>
              <a:t>.</a:t>
            </a:r>
            <a:endParaRPr sz="731">
              <a:solidFill>
                <a:schemeClr val="dk1"/>
              </a:solidFill>
              <a:latin typeface="Poppins" pitchFamily="2" charset="77"/>
              <a:ea typeface="Calibri"/>
              <a:cs typeface="Poppins" pitchFamily="2" charset="77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514350" y="2179252"/>
            <a:ext cx="339471" cy="339471"/>
          </a:xfrm>
          <a:prstGeom prst="ellipse">
            <a:avLst/>
          </a:prstGeom>
          <a:solidFill>
            <a:srgbClr val="E3437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514350" y="2179252"/>
            <a:ext cx="339471" cy="33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en-US" sz="135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2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977265" y="2158677"/>
            <a:ext cx="3188970" cy="23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14202E"/>
              </a:buClr>
              <a:buSzPts val="1650"/>
            </a:pPr>
            <a:r>
              <a:rPr lang="en-US" sz="928" b="1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Sign up with your school email</a:t>
            </a:r>
            <a:endParaRPr sz="928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977265" y="2357188"/>
            <a:ext cx="318897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300"/>
            </a:pPr>
            <a:r>
              <a:rPr lang="en-US" sz="731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so the app knows you belong to your campus.</a:t>
            </a:r>
            <a:endParaRPr sz="731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514350" y="2837620"/>
            <a:ext cx="339471" cy="339471"/>
          </a:xfrm>
          <a:prstGeom prst="ellipse">
            <a:avLst/>
          </a:prstGeom>
          <a:solidFill>
            <a:srgbClr val="2FA36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514350" y="2837620"/>
            <a:ext cx="339471" cy="33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2400"/>
            </a:pPr>
            <a:r>
              <a:rPr lang="en-US" sz="1350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3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977265" y="2817045"/>
            <a:ext cx="3188970" cy="23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14202E"/>
              </a:buClr>
              <a:buSzPts val="1650"/>
            </a:pPr>
            <a:r>
              <a:rPr lang="en-US" sz="928" b="1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Connect to your school</a:t>
            </a:r>
            <a:endParaRPr sz="928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977265" y="3015556"/>
            <a:ext cx="318897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300"/>
            </a:pPr>
            <a:r>
              <a:rPr lang="en-US" sz="731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this unlocks Echoes and ties your group to campus.</a:t>
            </a:r>
            <a:endParaRPr sz="731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44" name="Google Shape;44;p2"/>
          <p:cNvSpPr/>
          <p:nvPr/>
        </p:nvSpPr>
        <p:spPr>
          <a:xfrm rot="7894338">
            <a:off x="2402893" y="5924026"/>
            <a:ext cx="357265" cy="333632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A83655"/>
          </a:solidFill>
          <a:ln>
            <a:noFill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/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A8FD15-81D2-8832-F470-244DE63CB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763423"/>
            <a:ext cx="1062990" cy="22117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FB99ED-EB19-96EF-320D-BBC6E8B87C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4968" y="3763424"/>
            <a:ext cx="2197990" cy="45732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7AF59D-26B1-A2E6-ED06-B7EE914968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0" y="6123155"/>
            <a:ext cx="1062990" cy="221170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973ECCC-8086-1B73-F916-B6FB5672E2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07808" y="1678792"/>
            <a:ext cx="1535842" cy="1535842"/>
          </a:xfrm>
          <a:prstGeom prst="rect">
            <a:avLst/>
          </a:prstGeom>
        </p:spPr>
      </p:pic>
      <p:pic>
        <p:nvPicPr>
          <p:cNvPr id="14" name="Google Shape;45;p2" descr="/home/claude/inspo_small.png">
            <a:extLst>
              <a:ext uri="{FF2B5EF4-FFF2-40B4-BE49-F238E27FC236}">
                <a16:creationId xmlns:a16="http://schemas.microsoft.com/office/drawing/2014/main" id="{9E57ED4C-98ED-70BC-48F8-A901AC00771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77296" y="8464208"/>
            <a:ext cx="703407" cy="351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23577B21-9B13-D5EB-CC7D-1511544159B1}"/>
              </a:ext>
            </a:extLst>
          </p:cNvPr>
          <p:cNvGrpSpPr/>
          <p:nvPr/>
        </p:nvGrpSpPr>
        <p:grpSpPr>
          <a:xfrm>
            <a:off x="308610" y="3918814"/>
            <a:ext cx="2185988" cy="4743567"/>
            <a:chOff x="308610" y="4073119"/>
            <a:chExt cx="1153165" cy="2502354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18947D43-B798-AB61-2F27-81B329407A69}"/>
                </a:ext>
              </a:extLst>
            </p:cNvPr>
            <p:cNvSpPr/>
            <p:nvPr/>
          </p:nvSpPr>
          <p:spPr>
            <a:xfrm>
              <a:off x="308610" y="4082262"/>
              <a:ext cx="1153165" cy="3754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440F632-F84C-0171-3ED2-28518A9F5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8611" y="4073119"/>
              <a:ext cx="1153164" cy="2502354"/>
            </a:xfrm>
            <a:prstGeom prst="rect">
              <a:avLst/>
            </a:prstGeom>
          </p:spPr>
        </p:pic>
      </p:grpSp>
      <p:sp>
        <p:nvSpPr>
          <p:cNvPr id="31" name="Google Shape;53;p3">
            <a:extLst>
              <a:ext uri="{FF2B5EF4-FFF2-40B4-BE49-F238E27FC236}">
                <a16:creationId xmlns:a16="http://schemas.microsoft.com/office/drawing/2014/main" id="{8E304F91-DE70-9120-A4A0-6C7506CE8685}"/>
              </a:ext>
            </a:extLst>
          </p:cNvPr>
          <p:cNvSpPr/>
          <p:nvPr/>
        </p:nvSpPr>
        <p:spPr>
          <a:xfrm>
            <a:off x="2040304" y="5065304"/>
            <a:ext cx="4453144" cy="2371587"/>
          </a:xfrm>
          <a:prstGeom prst="roundRect">
            <a:avLst>
              <a:gd name="adj" fmla="val 8413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308610" y="884149"/>
            <a:ext cx="4629150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141A33"/>
              </a:buClr>
              <a:buSzPts val="2800"/>
            </a:pPr>
            <a:r>
              <a:rPr lang="en-US" sz="1575" b="1">
                <a:solidFill>
                  <a:srgbClr val="141A33"/>
                </a:solidFill>
                <a:latin typeface="Montserrat"/>
                <a:ea typeface="Montserrat"/>
                <a:cs typeface="Montserrat"/>
                <a:sym typeface="Montserrat"/>
              </a:rPr>
              <a:t>How to run any challenge</a:t>
            </a:r>
            <a:endParaRPr sz="1575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308610" y="1187198"/>
            <a:ext cx="41148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600"/>
            </a:pPr>
            <a:r>
              <a:rPr lang="en-US" sz="90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Three easy steps. No refereeing required.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308610" y="1707109"/>
            <a:ext cx="1980248" cy="2005965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1038987" y="1912849"/>
            <a:ext cx="514350" cy="514350"/>
          </a:xfrm>
          <a:prstGeom prst="ellipse">
            <a:avLst/>
          </a:prstGeom>
          <a:solidFill>
            <a:srgbClr val="2FA9E0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1038987" y="1912849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3800"/>
            </a:pPr>
            <a:r>
              <a:rPr lang="en-US" sz="2138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1</a:t>
            </a:r>
            <a:endParaRPr sz="2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411480" y="2530069"/>
            <a:ext cx="1774508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14202E"/>
              </a:buClr>
              <a:buSzPts val="1900"/>
            </a:pPr>
            <a:r>
              <a:rPr lang="en-US" sz="1069" b="1">
                <a:solidFill>
                  <a:srgbClr val="14202E"/>
                </a:solidFill>
                <a:latin typeface="Montserrat"/>
                <a:ea typeface="Montserrat"/>
                <a:cs typeface="Montserrat"/>
                <a:sym typeface="Montserrat"/>
              </a:rPr>
              <a:t>Set it up</a:t>
            </a:r>
            <a:endParaRPr sz="1069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488632" y="2838679"/>
            <a:ext cx="1620203" cy="720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05000"/>
              </a:lnSpc>
              <a:buClr>
                <a:srgbClr val="5A6675"/>
              </a:buClr>
              <a:buSzPts val="1600"/>
            </a:pPr>
            <a:r>
              <a:rPr lang="en-US" sz="90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Pick a challenge, a spot, and a time window.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2391728" y="1707109"/>
            <a:ext cx="1980248" cy="2005965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3122105" y="1912849"/>
            <a:ext cx="514350" cy="514350"/>
          </a:xfrm>
          <a:prstGeom prst="ellipse">
            <a:avLst/>
          </a:prstGeom>
          <a:solidFill>
            <a:srgbClr val="E3437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3122105" y="1912849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3800"/>
            </a:pPr>
            <a:r>
              <a:rPr lang="en-US" sz="2138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2</a:t>
            </a:r>
            <a:endParaRPr sz="2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2494598" y="2530069"/>
            <a:ext cx="1774508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14202E"/>
              </a:buClr>
              <a:buSzPts val="1900"/>
            </a:pPr>
            <a:r>
              <a:rPr lang="en-US" sz="1069" b="1">
                <a:solidFill>
                  <a:srgbClr val="14202E"/>
                </a:solidFill>
                <a:latin typeface="Montserrat"/>
                <a:ea typeface="Montserrat"/>
                <a:cs typeface="Montserrat"/>
                <a:sym typeface="Montserrat"/>
              </a:rPr>
              <a:t>Prove it</a:t>
            </a:r>
            <a:endParaRPr sz="1069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2633056" y="2838679"/>
            <a:ext cx="1494395" cy="720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05000"/>
              </a:lnSpc>
              <a:buClr>
                <a:srgbClr val="5A6675"/>
              </a:buClr>
              <a:buSzPts val="1600"/>
            </a:pPr>
            <a:r>
              <a:rPr lang="en-US" sz="90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A group photo or a screenshot, sent to one place: an album, a form, or a hashtag.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4474846" y="1707109"/>
            <a:ext cx="1980248" cy="2005965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5205223" y="1912849"/>
            <a:ext cx="514350" cy="514350"/>
          </a:xfrm>
          <a:prstGeom prst="ellipse">
            <a:avLst/>
          </a:prstGeom>
          <a:solidFill>
            <a:srgbClr val="2FA36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5205223" y="1912849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FFFFFF"/>
              </a:buClr>
              <a:buSzPts val="3800"/>
            </a:pPr>
            <a:r>
              <a:rPr lang="en-US" sz="2138" b="1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3</a:t>
            </a:r>
            <a:endParaRPr sz="213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4577716" y="2530069"/>
            <a:ext cx="1774508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14202E"/>
              </a:buClr>
              <a:buSzPts val="1900"/>
            </a:pPr>
            <a:r>
              <a:rPr lang="en-US" sz="1069" b="1">
                <a:solidFill>
                  <a:srgbClr val="14202E"/>
                </a:solidFill>
                <a:latin typeface="Montserrat"/>
                <a:ea typeface="Montserrat"/>
                <a:cs typeface="Montserrat"/>
                <a:sym typeface="Montserrat"/>
              </a:rPr>
              <a:t>Pick a winner</a:t>
            </a:r>
            <a:endParaRPr sz="1069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4654868" y="2838679"/>
            <a:ext cx="1620203" cy="720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lnSpc>
                <a:spcPct val="105000"/>
              </a:lnSpc>
              <a:buClr>
                <a:srgbClr val="5A6675"/>
              </a:buClr>
              <a:buSzPts val="1600"/>
            </a:pPr>
            <a:r>
              <a:rPr lang="en-US" sz="90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By a simple count, or a random draw. A draw is easiest and totally fair.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Google Shape;45;p2" descr="/home/claude/inspo_small.png">
            <a:extLst>
              <a:ext uri="{FF2B5EF4-FFF2-40B4-BE49-F238E27FC236}">
                <a16:creationId xmlns:a16="http://schemas.microsoft.com/office/drawing/2014/main" id="{250C7E32-F773-8521-8C7B-69714AA2822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77296" y="8464208"/>
            <a:ext cx="703407" cy="3517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0959047B-B884-3FAD-2DCB-8D1F7C33FFD5}"/>
              </a:ext>
            </a:extLst>
          </p:cNvPr>
          <p:cNvGrpSpPr/>
          <p:nvPr/>
        </p:nvGrpSpPr>
        <p:grpSpPr>
          <a:xfrm>
            <a:off x="2084699" y="5122308"/>
            <a:ext cx="1037406" cy="2249536"/>
            <a:chOff x="1552194" y="4073119"/>
            <a:chExt cx="1153997" cy="2502354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CEA8B69-D9B5-CC67-5AD5-CD005EAC7E1E}"/>
                </a:ext>
              </a:extLst>
            </p:cNvPr>
            <p:cNvSpPr/>
            <p:nvPr/>
          </p:nvSpPr>
          <p:spPr>
            <a:xfrm>
              <a:off x="1552194" y="4082262"/>
              <a:ext cx="1153165" cy="3754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29CE0FD-7FBF-7C3F-2DBB-0FE09022B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3027" y="4073119"/>
              <a:ext cx="1153164" cy="2502354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ED4AA9-E494-D451-5203-E4DA07FF0389}"/>
              </a:ext>
            </a:extLst>
          </p:cNvPr>
          <p:cNvGrpSpPr/>
          <p:nvPr/>
        </p:nvGrpSpPr>
        <p:grpSpPr>
          <a:xfrm>
            <a:off x="3180922" y="5122308"/>
            <a:ext cx="1038154" cy="2249536"/>
            <a:chOff x="2795778" y="4073119"/>
            <a:chExt cx="1154829" cy="250235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0334C85A-87BD-E072-A211-A9D3973CFAE0}"/>
                </a:ext>
              </a:extLst>
            </p:cNvPr>
            <p:cNvSpPr/>
            <p:nvPr/>
          </p:nvSpPr>
          <p:spPr>
            <a:xfrm>
              <a:off x="2795778" y="4082262"/>
              <a:ext cx="1153165" cy="3754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3FA4E50-E662-4A4C-9160-B7CAE8A14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97443" y="4073119"/>
              <a:ext cx="1153164" cy="250235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F18B27C-F6B4-ACFD-EAEB-5E94F4722F8D}"/>
              </a:ext>
            </a:extLst>
          </p:cNvPr>
          <p:cNvGrpSpPr/>
          <p:nvPr/>
        </p:nvGrpSpPr>
        <p:grpSpPr>
          <a:xfrm>
            <a:off x="4274382" y="5122308"/>
            <a:ext cx="1039707" cy="2249536"/>
            <a:chOff x="4049687" y="4073119"/>
            <a:chExt cx="1156556" cy="2502354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86824526-0A77-60FD-9B7E-C68478DB4F54}"/>
                </a:ext>
              </a:extLst>
            </p:cNvPr>
            <p:cNvSpPr/>
            <p:nvPr/>
          </p:nvSpPr>
          <p:spPr>
            <a:xfrm>
              <a:off x="4053078" y="4082262"/>
              <a:ext cx="1153165" cy="3754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24651FC-7720-287A-3179-C17A69B66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49687" y="4073119"/>
              <a:ext cx="1153164" cy="2502354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0EE971E-25AF-43FA-F465-F554711393BA}"/>
              </a:ext>
            </a:extLst>
          </p:cNvPr>
          <p:cNvGrpSpPr/>
          <p:nvPr/>
        </p:nvGrpSpPr>
        <p:grpSpPr>
          <a:xfrm>
            <a:off x="5374335" y="5122307"/>
            <a:ext cx="1040142" cy="2249536"/>
            <a:chOff x="5301931" y="4073118"/>
            <a:chExt cx="1157040" cy="2502354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AA119D93-DC47-CA41-B6E1-E6D29326EE3C}"/>
                </a:ext>
              </a:extLst>
            </p:cNvPr>
            <p:cNvSpPr/>
            <p:nvPr/>
          </p:nvSpPr>
          <p:spPr>
            <a:xfrm>
              <a:off x="5305806" y="4082262"/>
              <a:ext cx="1153165" cy="37543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AAD4618-966F-E2CC-0240-7D0B870A9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01931" y="4073118"/>
              <a:ext cx="1153164" cy="25023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4;p4">
            <a:extLst>
              <a:ext uri="{FF2B5EF4-FFF2-40B4-BE49-F238E27FC236}">
                <a16:creationId xmlns:a16="http://schemas.microsoft.com/office/drawing/2014/main" id="{87FB6214-F086-5A52-8DD6-F9D7348C0EC6}"/>
              </a:ext>
            </a:extLst>
          </p:cNvPr>
          <p:cNvSpPr/>
          <p:nvPr/>
        </p:nvSpPr>
        <p:spPr>
          <a:xfrm>
            <a:off x="308609" y="1469958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84;p4">
            <a:extLst>
              <a:ext uri="{FF2B5EF4-FFF2-40B4-BE49-F238E27FC236}">
                <a16:creationId xmlns:a16="http://schemas.microsoft.com/office/drawing/2014/main" id="{9C321D0F-9F5E-0DA9-B084-08B9FDF3D7CE}"/>
              </a:ext>
            </a:extLst>
          </p:cNvPr>
          <p:cNvSpPr/>
          <p:nvPr/>
        </p:nvSpPr>
        <p:spPr>
          <a:xfrm>
            <a:off x="308609" y="3189576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282892" y="-167268"/>
            <a:ext cx="6290501" cy="1432455"/>
          </a:xfrm>
          <a:prstGeom prst="roundRect">
            <a:avLst>
              <a:gd name="adj" fmla="val 13725"/>
            </a:avLst>
          </a:prstGeom>
          <a:solidFill>
            <a:srgbClr val="2FA36B"/>
          </a:solidFill>
          <a:ln>
            <a:noFill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" name="Google Shape;75;p4" descr="/home/claude/icon_sec_lis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0713" y="572065"/>
            <a:ext cx="488633" cy="48863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4"/>
          <p:cNvSpPr/>
          <p:nvPr/>
        </p:nvSpPr>
        <p:spPr>
          <a:xfrm>
            <a:off x="833247" y="592917"/>
            <a:ext cx="4114800" cy="282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FFFFFF"/>
              </a:buClr>
              <a:buSzPts val="2300"/>
            </a:pPr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TEAM CHALLENGE: Complete the list</a:t>
            </a:r>
            <a:endParaRPr sz="16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843534" y="829519"/>
            <a:ext cx="5400675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ts val="1400"/>
            </a:pPr>
            <a:r>
              <a:rPr lang="en-US" sz="788" i="1" dirty="0">
                <a:solidFill>
                  <a:schemeClr val="lt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Students check their own screen. Verify with a screenshot.</a:t>
            </a:r>
            <a:endParaRPr sz="788" dirty="0">
              <a:solidFill>
                <a:schemeClr val="lt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308610" y="1469546"/>
            <a:ext cx="72009" cy="1531885"/>
          </a:xfrm>
          <a:prstGeom prst="roundRect">
            <a:avLst>
              <a:gd name="adj" fmla="val 46667"/>
            </a:avLst>
          </a:prstGeom>
          <a:solidFill>
            <a:srgbClr val="E3437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4" descr="/home/claude/icon_bing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2628" y="1603277"/>
            <a:ext cx="380619" cy="38061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"/>
          <p:cNvSpPr/>
          <p:nvPr/>
        </p:nvSpPr>
        <p:spPr>
          <a:xfrm>
            <a:off x="905256" y="1658884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E3437B"/>
              </a:buClr>
              <a:buSzPts val="1800"/>
            </a:pPr>
            <a:r>
              <a:rPr lang="en-US" b="1">
                <a:solidFill>
                  <a:srgbClr val="E3437B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Pin Bingo</a:t>
            </a:r>
            <a:endParaRPr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462915" y="2101373"/>
            <a:ext cx="3847828" cy="627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</a:pPr>
            <a:r>
              <a:rPr lang="en-US" sz="1000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 bingo card of locations like </a:t>
            </a:r>
            <a:r>
              <a:rPr lang="en-US" sz="1000" dirty="0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 place you feel calm, where you made a friend, best study spot, your go-to when you’re stressed, etc</a:t>
            </a:r>
            <a:r>
              <a:rPr lang="en-US" sz="1000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. Fill squares by pinning the places they describe.</a:t>
            </a:r>
            <a:endParaRPr sz="10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462915" y="2767080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E3437B"/>
              </a:buClr>
              <a:buSzPts val="1200"/>
            </a:pPr>
            <a:r>
              <a:rPr lang="en-US" sz="675" b="1" dirty="0">
                <a:solidFill>
                  <a:srgbClr val="E3437B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Most squares by the deadline, or a random draw.</a:t>
            </a:r>
            <a:endParaRPr sz="675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308609" y="4920091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308610" y="4920091"/>
            <a:ext cx="72009" cy="1527932"/>
          </a:xfrm>
          <a:prstGeom prst="roundRect">
            <a:avLst>
              <a:gd name="adj" fmla="val 46667"/>
            </a:avLst>
          </a:prstGeom>
          <a:solidFill>
            <a:srgbClr val="2FA9E0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" descr="/home/claude/icon_passport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628" y="5053822"/>
            <a:ext cx="380619" cy="38061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"/>
          <p:cNvSpPr/>
          <p:nvPr/>
        </p:nvSpPr>
        <p:spPr>
          <a:xfrm>
            <a:off x="905256" y="5109429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2FA9E0"/>
              </a:buClr>
              <a:buSzPts val="1800"/>
            </a:pPr>
            <a:r>
              <a:rPr lang="en-US" b="1">
                <a:solidFill>
                  <a:srgbClr val="2FA9E0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Pin Passport</a:t>
            </a:r>
            <a:endParaRPr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462915" y="5551918"/>
            <a:ext cx="4148664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</a:pPr>
            <a:r>
              <a:rPr lang="en-US" sz="1000" dirty="0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Give students a short list of campus categories to collect, like a dining spot, a study spot, a green space, a spirit spot, and a support spot. They fill the passport by pinning one of each. </a:t>
            </a:r>
            <a:endParaRPr sz="10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462915" y="6205154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2FA9E0"/>
              </a:buClr>
              <a:buSzPts val="1200"/>
            </a:pPr>
            <a:r>
              <a:rPr lang="en-US" sz="675" b="1" dirty="0">
                <a:solidFill>
                  <a:srgbClr val="2FA9E0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Finish the passport to enter the draw.</a:t>
            </a:r>
            <a:endParaRPr sz="675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308610" y="3193117"/>
            <a:ext cx="72009" cy="1524391"/>
          </a:xfrm>
          <a:prstGeom prst="roundRect">
            <a:avLst>
              <a:gd name="adj" fmla="val 46667"/>
            </a:avLst>
          </a:prstGeom>
          <a:solidFill>
            <a:srgbClr val="EE661F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4" descr="/home/claude/icon_streak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2628" y="3326848"/>
            <a:ext cx="380619" cy="38061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4"/>
          <p:cNvSpPr/>
          <p:nvPr/>
        </p:nvSpPr>
        <p:spPr>
          <a:xfrm>
            <a:off x="905256" y="3382454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EE661F"/>
              </a:buClr>
              <a:buSzPts val="1800"/>
            </a:pPr>
            <a:r>
              <a:rPr lang="en-US" b="1">
                <a:solidFill>
                  <a:srgbClr val="EE661F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Streak Challenge</a:t>
            </a:r>
            <a:endParaRPr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462915" y="3824944"/>
            <a:ext cx="4148664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  <a:buClr>
                <a:srgbClr val="14202E"/>
              </a:buClr>
              <a:buSzPts val="1200"/>
            </a:pPr>
            <a:r>
              <a:rPr lang="en-US" sz="1000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Pin at least one spot a day for a set stretch, like a week or finals week. Students choose the locations themselves and take a screenshot of their campus map by the deadline. </a:t>
            </a:r>
            <a:endParaRPr sz="10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462915" y="4469631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EE661F"/>
              </a:buClr>
              <a:buSzPts val="1200"/>
            </a:pPr>
            <a:r>
              <a:rPr lang="en-US" sz="675" b="1" dirty="0">
                <a:solidFill>
                  <a:srgbClr val="EE661F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Everyone who keeps the streak enters the draw.</a:t>
            </a:r>
            <a:endParaRPr sz="675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308609" y="6647584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308610" y="6647584"/>
            <a:ext cx="72009" cy="1527932"/>
          </a:xfrm>
          <a:prstGeom prst="roundRect">
            <a:avLst>
              <a:gd name="adj" fmla="val 46667"/>
            </a:avLst>
          </a:prstGeom>
          <a:solidFill>
            <a:srgbClr val="8E6BD4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4" descr="/home/claude/icon_scavenger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2628" y="6781315"/>
            <a:ext cx="380619" cy="38061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4"/>
          <p:cNvSpPr/>
          <p:nvPr/>
        </p:nvSpPr>
        <p:spPr>
          <a:xfrm>
            <a:off x="905256" y="6836921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8E6BD4"/>
              </a:buClr>
              <a:buSzPts val="1800"/>
            </a:pPr>
            <a:r>
              <a:rPr lang="en-US" b="1">
                <a:solidFill>
                  <a:srgbClr val="8E6BD4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Scavenger Clues</a:t>
            </a:r>
            <a:endParaRPr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462915" y="7279411"/>
            <a:ext cx="4148664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</a:pPr>
            <a:r>
              <a:rPr lang="en-US" sz="1000" dirty="0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Post clues instead of locations, like where caffeine meets cramming or the quietest floor on campus. Students solve each one by pinning the right spot</a:t>
            </a:r>
            <a:r>
              <a:rPr lang="en-US" sz="1000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.</a:t>
            </a:r>
            <a:endParaRPr sz="10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462915" y="7975787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8E6BD4"/>
              </a:buClr>
              <a:buSzPts val="1200"/>
            </a:pPr>
            <a:r>
              <a:rPr lang="en-US" sz="675" b="1" dirty="0">
                <a:solidFill>
                  <a:srgbClr val="8E6BD4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Most clues solved, or a draw.</a:t>
            </a:r>
            <a:endParaRPr sz="675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" name="Rounded Rectangle 8">
            <a:hlinkClick r:id="rId9" action="ppaction://hlinksldjump"/>
            <a:extLst>
              <a:ext uri="{FF2B5EF4-FFF2-40B4-BE49-F238E27FC236}">
                <a16:creationId xmlns:a16="http://schemas.microsoft.com/office/drawing/2014/main" id="{7AB4C2C3-8A43-C78A-41C3-050CC74AC902}"/>
              </a:ext>
            </a:extLst>
          </p:cNvPr>
          <p:cNvSpPr/>
          <p:nvPr/>
        </p:nvSpPr>
        <p:spPr>
          <a:xfrm>
            <a:off x="3412515" y="1635995"/>
            <a:ext cx="1284348" cy="312873"/>
          </a:xfrm>
          <a:prstGeom prst="roundRect">
            <a:avLst/>
          </a:prstGeom>
          <a:solidFill>
            <a:srgbClr val="E443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Poppins" pitchFamily="2" charset="77"/>
                <a:cs typeface="Poppins" pitchFamily="2" charset="77"/>
              </a:rPr>
              <a:t>Bingo Card</a:t>
            </a:r>
          </a:p>
        </p:txBody>
      </p:sp>
      <p:pic>
        <p:nvPicPr>
          <p:cNvPr id="10" name="Google Shape;45;p2" descr="/home/claude/inspo_small.png">
            <a:extLst>
              <a:ext uri="{FF2B5EF4-FFF2-40B4-BE49-F238E27FC236}">
                <a16:creationId xmlns:a16="http://schemas.microsoft.com/office/drawing/2014/main" id="{209FEB26-A1B6-77AD-A586-7ECEB0BD88CB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077296" y="8464208"/>
            <a:ext cx="703407" cy="351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Shape 73">
          <a:extLst>
            <a:ext uri="{FF2B5EF4-FFF2-40B4-BE49-F238E27FC236}">
              <a16:creationId xmlns:a16="http://schemas.microsoft.com/office/drawing/2014/main" id="{55F2EFF2-152D-F9B0-6B35-DA91228DD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4;p4">
            <a:extLst>
              <a:ext uri="{FF2B5EF4-FFF2-40B4-BE49-F238E27FC236}">
                <a16:creationId xmlns:a16="http://schemas.microsoft.com/office/drawing/2014/main" id="{9CDB85FC-55A1-627F-F48A-6FFCCE88033B}"/>
              </a:ext>
            </a:extLst>
          </p:cNvPr>
          <p:cNvSpPr/>
          <p:nvPr/>
        </p:nvSpPr>
        <p:spPr>
          <a:xfrm>
            <a:off x="308609" y="1469958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84;p4">
            <a:extLst>
              <a:ext uri="{FF2B5EF4-FFF2-40B4-BE49-F238E27FC236}">
                <a16:creationId xmlns:a16="http://schemas.microsoft.com/office/drawing/2014/main" id="{C7C01F92-58BD-E18D-7FF0-09781BFAFA39}"/>
              </a:ext>
            </a:extLst>
          </p:cNvPr>
          <p:cNvSpPr/>
          <p:nvPr/>
        </p:nvSpPr>
        <p:spPr>
          <a:xfrm>
            <a:off x="308609" y="3189576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>
            <a:extLst>
              <a:ext uri="{FF2B5EF4-FFF2-40B4-BE49-F238E27FC236}">
                <a16:creationId xmlns:a16="http://schemas.microsoft.com/office/drawing/2014/main" id="{5BB8EF0A-4C6A-C4FB-4F27-5B6924FEE5FA}"/>
              </a:ext>
            </a:extLst>
          </p:cNvPr>
          <p:cNvSpPr/>
          <p:nvPr/>
        </p:nvSpPr>
        <p:spPr>
          <a:xfrm>
            <a:off x="282892" y="-140030"/>
            <a:ext cx="6290501" cy="1405218"/>
          </a:xfrm>
          <a:prstGeom prst="roundRect">
            <a:avLst>
              <a:gd name="adj" fmla="val 13725"/>
            </a:avLst>
          </a:prstGeom>
          <a:solidFill>
            <a:srgbClr val="EE8A3B"/>
          </a:solidFill>
          <a:ln>
            <a:noFill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>
            <a:extLst>
              <a:ext uri="{FF2B5EF4-FFF2-40B4-BE49-F238E27FC236}">
                <a16:creationId xmlns:a16="http://schemas.microsoft.com/office/drawing/2014/main" id="{C93738E9-097E-1055-99A3-4C346023A23E}"/>
              </a:ext>
            </a:extLst>
          </p:cNvPr>
          <p:cNvSpPr/>
          <p:nvPr/>
        </p:nvSpPr>
        <p:spPr>
          <a:xfrm>
            <a:off x="833247" y="592917"/>
            <a:ext cx="4114800" cy="2828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FFFFFF"/>
              </a:buClr>
              <a:buSzPts val="2300"/>
            </a:pPr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TEAM CHALLENGE: Complete the list</a:t>
            </a:r>
            <a:endParaRPr sz="16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77" name="Google Shape;77;p4">
            <a:extLst>
              <a:ext uri="{FF2B5EF4-FFF2-40B4-BE49-F238E27FC236}">
                <a16:creationId xmlns:a16="http://schemas.microsoft.com/office/drawing/2014/main" id="{EE032EE4-F272-90F6-495B-D016FE6449AA}"/>
              </a:ext>
            </a:extLst>
          </p:cNvPr>
          <p:cNvSpPr/>
          <p:nvPr/>
        </p:nvSpPr>
        <p:spPr>
          <a:xfrm>
            <a:off x="843534" y="829519"/>
            <a:ext cx="5400675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chemeClr val="lt1"/>
              </a:buClr>
              <a:buSzPts val="1400"/>
            </a:pPr>
            <a:r>
              <a:rPr lang="en-US" sz="788" i="1" dirty="0">
                <a:solidFill>
                  <a:schemeClr val="lt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Students check their own screen. Verify with a screenshot.</a:t>
            </a:r>
            <a:endParaRPr sz="788" dirty="0">
              <a:solidFill>
                <a:schemeClr val="lt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79" name="Google Shape;79;p4">
            <a:extLst>
              <a:ext uri="{FF2B5EF4-FFF2-40B4-BE49-F238E27FC236}">
                <a16:creationId xmlns:a16="http://schemas.microsoft.com/office/drawing/2014/main" id="{01FEBA65-0DD9-BBC7-02E3-50C8ABEE58D7}"/>
              </a:ext>
            </a:extLst>
          </p:cNvPr>
          <p:cNvSpPr/>
          <p:nvPr/>
        </p:nvSpPr>
        <p:spPr>
          <a:xfrm>
            <a:off x="308610" y="1469546"/>
            <a:ext cx="72009" cy="1531885"/>
          </a:xfrm>
          <a:prstGeom prst="roundRect">
            <a:avLst>
              <a:gd name="adj" fmla="val 46667"/>
            </a:avLst>
          </a:prstGeom>
          <a:solidFill>
            <a:srgbClr val="E3437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>
            <a:extLst>
              <a:ext uri="{FF2B5EF4-FFF2-40B4-BE49-F238E27FC236}">
                <a16:creationId xmlns:a16="http://schemas.microsoft.com/office/drawing/2014/main" id="{63E6BC23-FF06-BE05-F57B-7FD36C92291F}"/>
              </a:ext>
            </a:extLst>
          </p:cNvPr>
          <p:cNvSpPr/>
          <p:nvPr/>
        </p:nvSpPr>
        <p:spPr>
          <a:xfrm>
            <a:off x="905256" y="1658884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E3437B"/>
              </a:buClr>
              <a:buSzPts val="1800"/>
            </a:pPr>
            <a:r>
              <a:rPr lang="en-US" b="1" dirty="0">
                <a:solidFill>
                  <a:srgbClr val="E3437B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Pin Mob</a:t>
            </a:r>
            <a:endParaRPr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82" name="Google Shape;82;p4">
            <a:extLst>
              <a:ext uri="{FF2B5EF4-FFF2-40B4-BE49-F238E27FC236}">
                <a16:creationId xmlns:a16="http://schemas.microsoft.com/office/drawing/2014/main" id="{4DA3CE1A-8B1C-2B77-827A-1E2DD5A6DCAD}"/>
              </a:ext>
            </a:extLst>
          </p:cNvPr>
          <p:cNvSpPr/>
          <p:nvPr/>
        </p:nvSpPr>
        <p:spPr>
          <a:xfrm>
            <a:off x="462915" y="2101373"/>
            <a:ext cx="4148664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</a:pPr>
            <a:r>
              <a:rPr lang="en-US" sz="1000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Post a spot and a short window, for example: Library steps, Thursday 7:00 to 7:15, pin it. Everyone who shows up pins the location, then the group takes one photo together.</a:t>
            </a:r>
            <a:endParaRPr sz="10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83" name="Google Shape;83;p4">
            <a:extLst>
              <a:ext uri="{FF2B5EF4-FFF2-40B4-BE49-F238E27FC236}">
                <a16:creationId xmlns:a16="http://schemas.microsoft.com/office/drawing/2014/main" id="{19D7B781-C965-38FB-0B22-64C8CB27F8E6}"/>
              </a:ext>
            </a:extLst>
          </p:cNvPr>
          <p:cNvSpPr/>
          <p:nvPr/>
        </p:nvSpPr>
        <p:spPr>
          <a:xfrm>
            <a:off x="462915" y="2767080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E3437B"/>
              </a:buClr>
              <a:buSzPts val="1200"/>
            </a:pPr>
            <a:r>
              <a:rPr lang="en-US" sz="675" b="1" dirty="0">
                <a:solidFill>
                  <a:srgbClr val="E3437B"/>
                </a:solidFill>
                <a:latin typeface="Montserrat"/>
                <a:ea typeface="Montserrat"/>
                <a:cs typeface="Montserrat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Group with the most people in the photo.</a:t>
            </a:r>
            <a:endParaRPr lang="en-US" sz="675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4">
            <a:extLst>
              <a:ext uri="{FF2B5EF4-FFF2-40B4-BE49-F238E27FC236}">
                <a16:creationId xmlns:a16="http://schemas.microsoft.com/office/drawing/2014/main" id="{8A0BC35B-BB8A-9ED0-4703-ECF5C60BE985}"/>
              </a:ext>
            </a:extLst>
          </p:cNvPr>
          <p:cNvSpPr/>
          <p:nvPr/>
        </p:nvSpPr>
        <p:spPr>
          <a:xfrm>
            <a:off x="308609" y="4920091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>
            <a:extLst>
              <a:ext uri="{FF2B5EF4-FFF2-40B4-BE49-F238E27FC236}">
                <a16:creationId xmlns:a16="http://schemas.microsoft.com/office/drawing/2014/main" id="{BEC4A984-6501-6E6E-59C6-217A6D4BF69D}"/>
              </a:ext>
            </a:extLst>
          </p:cNvPr>
          <p:cNvSpPr/>
          <p:nvPr/>
        </p:nvSpPr>
        <p:spPr>
          <a:xfrm>
            <a:off x="308610" y="4920091"/>
            <a:ext cx="72009" cy="1527932"/>
          </a:xfrm>
          <a:prstGeom prst="roundRect">
            <a:avLst>
              <a:gd name="adj" fmla="val 46667"/>
            </a:avLst>
          </a:prstGeom>
          <a:solidFill>
            <a:srgbClr val="2FA9E0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>
            <a:extLst>
              <a:ext uri="{FF2B5EF4-FFF2-40B4-BE49-F238E27FC236}">
                <a16:creationId xmlns:a16="http://schemas.microsoft.com/office/drawing/2014/main" id="{7EB3CDC4-0BBC-295F-E114-B4A06E131ED3}"/>
              </a:ext>
            </a:extLst>
          </p:cNvPr>
          <p:cNvSpPr/>
          <p:nvPr/>
        </p:nvSpPr>
        <p:spPr>
          <a:xfrm>
            <a:off x="905256" y="5109429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2FA9E0"/>
              </a:buClr>
              <a:buSzPts val="1800"/>
            </a:pPr>
            <a:r>
              <a:rPr lang="en-US" b="1" dirty="0">
                <a:solidFill>
                  <a:srgbClr val="2FA9E0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Power Hour</a:t>
            </a:r>
            <a:endParaRPr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88" name="Google Shape;88;p4">
            <a:extLst>
              <a:ext uri="{FF2B5EF4-FFF2-40B4-BE49-F238E27FC236}">
                <a16:creationId xmlns:a16="http://schemas.microsoft.com/office/drawing/2014/main" id="{92D9D4D4-0F9C-C48A-7D9B-8F5268A96942}"/>
              </a:ext>
            </a:extLst>
          </p:cNvPr>
          <p:cNvSpPr/>
          <p:nvPr/>
        </p:nvSpPr>
        <p:spPr>
          <a:xfrm>
            <a:off x="462915" y="5551918"/>
            <a:ext cx="4148664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</a:pPr>
            <a:r>
              <a:rPr lang="en-US" sz="1000" dirty="0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Pick one location and a one-hour window. Every member who shows up and pins during that hour scores a point for their group.</a:t>
            </a:r>
            <a:endParaRPr sz="10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9" name="Google Shape;89;p4">
            <a:extLst>
              <a:ext uri="{FF2B5EF4-FFF2-40B4-BE49-F238E27FC236}">
                <a16:creationId xmlns:a16="http://schemas.microsoft.com/office/drawing/2014/main" id="{DE1953DD-8473-368E-F329-976EE2A48BAD}"/>
              </a:ext>
            </a:extLst>
          </p:cNvPr>
          <p:cNvSpPr/>
          <p:nvPr/>
        </p:nvSpPr>
        <p:spPr>
          <a:xfrm>
            <a:off x="462915" y="6205154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2FA9E0"/>
              </a:buClr>
              <a:buSzPts val="1200"/>
            </a:pPr>
            <a:r>
              <a:rPr lang="en-US" sz="675" b="1" dirty="0">
                <a:solidFill>
                  <a:srgbClr val="2FA9E0"/>
                </a:solidFill>
                <a:latin typeface="Montserrat"/>
                <a:ea typeface="Montserrat"/>
                <a:cs typeface="Montserrat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Highest turnout, verified with photo.</a:t>
            </a:r>
            <a:endParaRPr lang="en-US" sz="675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4">
            <a:extLst>
              <a:ext uri="{FF2B5EF4-FFF2-40B4-BE49-F238E27FC236}">
                <a16:creationId xmlns:a16="http://schemas.microsoft.com/office/drawing/2014/main" id="{C6AD5E44-E07A-F272-9EFD-20C67EF604DD}"/>
              </a:ext>
            </a:extLst>
          </p:cNvPr>
          <p:cNvSpPr/>
          <p:nvPr/>
        </p:nvSpPr>
        <p:spPr>
          <a:xfrm>
            <a:off x="308610" y="3193117"/>
            <a:ext cx="72009" cy="1524391"/>
          </a:xfrm>
          <a:prstGeom prst="roundRect">
            <a:avLst>
              <a:gd name="adj" fmla="val 46667"/>
            </a:avLst>
          </a:prstGeom>
          <a:solidFill>
            <a:srgbClr val="EE661F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>
            <a:extLst>
              <a:ext uri="{FF2B5EF4-FFF2-40B4-BE49-F238E27FC236}">
                <a16:creationId xmlns:a16="http://schemas.microsoft.com/office/drawing/2014/main" id="{F4303EF8-D46B-375B-8538-0DA7A5E09678}"/>
              </a:ext>
            </a:extLst>
          </p:cNvPr>
          <p:cNvSpPr/>
          <p:nvPr/>
        </p:nvSpPr>
        <p:spPr>
          <a:xfrm>
            <a:off x="905256" y="3382454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EE661F"/>
              </a:buClr>
              <a:buSzPts val="1800"/>
            </a:pPr>
            <a:r>
              <a:rPr lang="en-US" b="1" dirty="0">
                <a:solidFill>
                  <a:srgbClr val="EE661F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Beat the Clock</a:t>
            </a:r>
            <a:endParaRPr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4" name="Google Shape;94;p4">
            <a:extLst>
              <a:ext uri="{FF2B5EF4-FFF2-40B4-BE49-F238E27FC236}">
                <a16:creationId xmlns:a16="http://schemas.microsoft.com/office/drawing/2014/main" id="{E339FF2C-79A0-59EC-4C6A-9EA68054C675}"/>
              </a:ext>
            </a:extLst>
          </p:cNvPr>
          <p:cNvSpPr/>
          <p:nvPr/>
        </p:nvSpPr>
        <p:spPr>
          <a:xfrm>
            <a:off x="462915" y="3824944"/>
            <a:ext cx="4148664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  <a:buClr>
                <a:srgbClr val="14202E"/>
              </a:buClr>
              <a:buSzPts val="1200"/>
            </a:pPr>
            <a:r>
              <a:rPr lang="en-US" sz="1000" dirty="0">
                <a:solidFill>
                  <a:srgbClr val="14202E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Give each group a list of five spots and a time limit. Every member has to pin all five before time runs out. </a:t>
            </a:r>
            <a:endParaRPr sz="1000" dirty="0">
              <a:solidFill>
                <a:schemeClr val="dk1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95" name="Google Shape;95;p4">
            <a:extLst>
              <a:ext uri="{FF2B5EF4-FFF2-40B4-BE49-F238E27FC236}">
                <a16:creationId xmlns:a16="http://schemas.microsoft.com/office/drawing/2014/main" id="{2D00B5F1-5928-6404-EEDB-3165DABC88C9}"/>
              </a:ext>
            </a:extLst>
          </p:cNvPr>
          <p:cNvSpPr/>
          <p:nvPr/>
        </p:nvSpPr>
        <p:spPr>
          <a:xfrm>
            <a:off x="462915" y="4469631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EE661F"/>
              </a:buClr>
              <a:buSzPts val="1200"/>
            </a:pPr>
            <a:r>
              <a:rPr lang="en-US" sz="675" b="1" dirty="0">
                <a:solidFill>
                  <a:srgbClr val="EE661F"/>
                </a:solidFill>
                <a:latin typeface="Montserrat"/>
                <a:ea typeface="Montserrat"/>
                <a:cs typeface="Montserrat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First group with all members in.</a:t>
            </a:r>
            <a:endParaRPr lang="en-US" sz="675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4">
            <a:extLst>
              <a:ext uri="{FF2B5EF4-FFF2-40B4-BE49-F238E27FC236}">
                <a16:creationId xmlns:a16="http://schemas.microsoft.com/office/drawing/2014/main" id="{7A709CC3-55D2-98B9-8F4E-6AD3C1085CC2}"/>
              </a:ext>
            </a:extLst>
          </p:cNvPr>
          <p:cNvSpPr/>
          <p:nvPr/>
        </p:nvSpPr>
        <p:spPr>
          <a:xfrm>
            <a:off x="308609" y="6647584"/>
            <a:ext cx="4555221" cy="1527932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 cap="flat" cmpd="sng">
            <a:solidFill>
              <a:srgbClr val="E5ECF4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38100" dir="5400000" algn="bl" rotWithShape="0">
              <a:srgbClr val="8FA3C0">
                <a:alpha val="27843"/>
              </a:srgbClr>
            </a:outerShdw>
          </a:effectLst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>
            <a:extLst>
              <a:ext uri="{FF2B5EF4-FFF2-40B4-BE49-F238E27FC236}">
                <a16:creationId xmlns:a16="http://schemas.microsoft.com/office/drawing/2014/main" id="{C3818CCB-B120-4283-AD1D-4ACA5ED192F5}"/>
              </a:ext>
            </a:extLst>
          </p:cNvPr>
          <p:cNvSpPr/>
          <p:nvPr/>
        </p:nvSpPr>
        <p:spPr>
          <a:xfrm>
            <a:off x="308610" y="6647584"/>
            <a:ext cx="72009" cy="1527932"/>
          </a:xfrm>
          <a:prstGeom prst="roundRect">
            <a:avLst>
              <a:gd name="adj" fmla="val 46667"/>
            </a:avLst>
          </a:prstGeom>
          <a:solidFill>
            <a:srgbClr val="30A36B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>
            <a:extLst>
              <a:ext uri="{FF2B5EF4-FFF2-40B4-BE49-F238E27FC236}">
                <a16:creationId xmlns:a16="http://schemas.microsoft.com/office/drawing/2014/main" id="{24B51191-3407-8CB4-5308-CA49ADBDAEBD}"/>
              </a:ext>
            </a:extLst>
          </p:cNvPr>
          <p:cNvSpPr/>
          <p:nvPr/>
        </p:nvSpPr>
        <p:spPr>
          <a:xfrm>
            <a:off x="905256" y="6836921"/>
            <a:ext cx="2340293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8E6BD4"/>
              </a:buClr>
              <a:buSzPts val="1800"/>
            </a:pPr>
            <a:r>
              <a:rPr lang="en-US" b="1" dirty="0">
                <a:solidFill>
                  <a:srgbClr val="30A36B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Pin Crawl</a:t>
            </a:r>
            <a:endParaRPr dirty="0">
              <a:solidFill>
                <a:srgbClr val="30A36B"/>
              </a:solidFill>
              <a:latin typeface="Poppins" pitchFamily="2" charset="77"/>
              <a:ea typeface="Montserrat"/>
              <a:cs typeface="Poppins" pitchFamily="2" charset="77"/>
              <a:sym typeface="Montserrat"/>
            </a:endParaRPr>
          </a:p>
        </p:txBody>
      </p:sp>
      <p:sp>
        <p:nvSpPr>
          <p:cNvPr id="100" name="Google Shape;100;p4">
            <a:extLst>
              <a:ext uri="{FF2B5EF4-FFF2-40B4-BE49-F238E27FC236}">
                <a16:creationId xmlns:a16="http://schemas.microsoft.com/office/drawing/2014/main" id="{157D34F5-A426-36B5-DB8F-C24044B2A800}"/>
              </a:ext>
            </a:extLst>
          </p:cNvPr>
          <p:cNvSpPr/>
          <p:nvPr/>
        </p:nvSpPr>
        <p:spPr>
          <a:xfrm>
            <a:off x="462915" y="7279411"/>
            <a:ext cx="4148664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2000"/>
              </a:lnSpc>
            </a:pPr>
            <a:r>
              <a:rPr lang="en-US" sz="1000" dirty="0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Set up five spots, each open for a set window across an afternoon. Groups travel together and pin at each checkpoint, snapping a group selfie at every stop. </a:t>
            </a:r>
          </a:p>
        </p:txBody>
      </p:sp>
      <p:sp>
        <p:nvSpPr>
          <p:cNvPr id="101" name="Google Shape;101;p4">
            <a:extLst>
              <a:ext uri="{FF2B5EF4-FFF2-40B4-BE49-F238E27FC236}">
                <a16:creationId xmlns:a16="http://schemas.microsoft.com/office/drawing/2014/main" id="{64C159BE-F8C3-5B76-D067-A6C95D3AC630}"/>
              </a:ext>
            </a:extLst>
          </p:cNvPr>
          <p:cNvSpPr/>
          <p:nvPr/>
        </p:nvSpPr>
        <p:spPr>
          <a:xfrm>
            <a:off x="462915" y="7975787"/>
            <a:ext cx="2726055" cy="10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2FA36B"/>
              </a:buClr>
              <a:buSzPts val="1200"/>
            </a:pPr>
            <a:r>
              <a:rPr lang="en-US" sz="675" b="1" dirty="0">
                <a:solidFill>
                  <a:srgbClr val="30A36B"/>
                </a:solidFill>
                <a:latin typeface="Montserrat"/>
                <a:ea typeface="Montserrat"/>
                <a:cs typeface="Montserrat"/>
                <a:sym typeface="Montserrat"/>
              </a:rPr>
              <a:t>Winner  </a:t>
            </a:r>
            <a:r>
              <a:rPr lang="en-US" sz="675" dirty="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Most checkpoints reached.</a:t>
            </a:r>
            <a:endParaRPr lang="en-US" sz="675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" name="Google Shape;45;p2" descr="/home/claude/inspo_small.png">
            <a:extLst>
              <a:ext uri="{FF2B5EF4-FFF2-40B4-BE49-F238E27FC236}">
                <a16:creationId xmlns:a16="http://schemas.microsoft.com/office/drawing/2014/main" id="{1BBC29A7-A60E-035D-7DCD-861F2D7A1ED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7296" y="8464208"/>
            <a:ext cx="703407" cy="351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4;p5" descr="/home/claude/icon_mob.png">
            <a:extLst>
              <a:ext uri="{FF2B5EF4-FFF2-40B4-BE49-F238E27FC236}">
                <a16:creationId xmlns:a16="http://schemas.microsoft.com/office/drawing/2014/main" id="{6FF9E556-9D7F-9B15-0850-BD7A3B8B425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2915" y="1597161"/>
            <a:ext cx="380619" cy="380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0;p5" descr="/home/claude/icon_power.png">
            <a:extLst>
              <a:ext uri="{FF2B5EF4-FFF2-40B4-BE49-F238E27FC236}">
                <a16:creationId xmlns:a16="http://schemas.microsoft.com/office/drawing/2014/main" id="{9006639F-F6B5-ED55-52A6-50013474B3A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9620" y="5036914"/>
            <a:ext cx="380619" cy="380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6;p5" descr="/home/claude/icon_crawl.png">
            <a:extLst>
              <a:ext uri="{FF2B5EF4-FFF2-40B4-BE49-F238E27FC236}">
                <a16:creationId xmlns:a16="http://schemas.microsoft.com/office/drawing/2014/main" id="{D8F5DE53-8157-B88A-E887-F9D9DF45EE9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9620" y="6776454"/>
            <a:ext cx="380619" cy="380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32;p5" descr="/home/claude/icon_clock.png">
            <a:extLst>
              <a:ext uri="{FF2B5EF4-FFF2-40B4-BE49-F238E27FC236}">
                <a16:creationId xmlns:a16="http://schemas.microsoft.com/office/drawing/2014/main" id="{92FEBF0E-E9DC-2132-7E90-49106E962DF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7189" y="3321987"/>
            <a:ext cx="380619" cy="380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09;p5" descr="/home/claude/icon_sec_group.png">
            <a:extLst>
              <a:ext uri="{FF2B5EF4-FFF2-40B4-BE49-F238E27FC236}">
                <a16:creationId xmlns:a16="http://schemas.microsoft.com/office/drawing/2014/main" id="{EFDE307E-BDF5-DACF-8245-6534694DDC4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6465" y="589960"/>
            <a:ext cx="447069" cy="447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6343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52A566-2B06-C81A-57E8-1CEBA5118E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221"/>
          <a:stretch>
            <a:fillRect/>
          </a:stretch>
        </p:blipFill>
        <p:spPr>
          <a:xfrm>
            <a:off x="0" y="-239259"/>
            <a:ext cx="6858000" cy="6553428"/>
          </a:xfrm>
          <a:prstGeom prst="rect">
            <a:avLst/>
          </a:prstGeom>
        </p:spPr>
      </p:pic>
      <p:sp>
        <p:nvSpPr>
          <p:cNvPr id="142" name="Google Shape;142;p6"/>
          <p:cNvSpPr/>
          <p:nvPr/>
        </p:nvSpPr>
        <p:spPr>
          <a:xfrm>
            <a:off x="308610" y="507013"/>
            <a:ext cx="6131052" cy="36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141A33"/>
              </a:buClr>
              <a:buSzPts val="2800"/>
            </a:pPr>
            <a:r>
              <a:rPr lang="en-US" sz="1575" b="1">
                <a:solidFill>
                  <a:srgbClr val="141A33"/>
                </a:solidFill>
                <a:latin typeface="Montserrat"/>
                <a:ea typeface="Montserrat"/>
                <a:cs typeface="Montserrat"/>
                <a:sym typeface="Montserrat"/>
              </a:rPr>
              <a:t>Prize ideas that reward &amp; encourage engagement</a:t>
            </a:r>
            <a:endParaRPr sz="1575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308610" y="820767"/>
            <a:ext cx="46291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rgbClr val="5A6675"/>
              </a:buClr>
              <a:buSzPts val="1600"/>
            </a:pPr>
            <a:r>
              <a:rPr lang="en-US" sz="900" dirty="0">
                <a:solidFill>
                  <a:srgbClr val="5A6675"/>
                </a:solidFill>
                <a:latin typeface="Montserrat"/>
                <a:ea typeface="Montserrat"/>
                <a:cs typeface="Montserrat"/>
                <a:sym typeface="Montserrat"/>
              </a:rPr>
              <a:t>Prizes are defined and funded by each school. A few crowd-pleasers:</a:t>
            </a:r>
            <a:endParaRPr sz="9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303A4A-2C71-8809-33E1-BA404593FF9C}"/>
              </a:ext>
            </a:extLst>
          </p:cNvPr>
          <p:cNvGrpSpPr/>
          <p:nvPr/>
        </p:nvGrpSpPr>
        <p:grpSpPr>
          <a:xfrm>
            <a:off x="360045" y="1158638"/>
            <a:ext cx="2993517" cy="257175"/>
            <a:chOff x="360045" y="1158638"/>
            <a:chExt cx="2993517" cy="257175"/>
          </a:xfrm>
        </p:grpSpPr>
        <p:sp>
          <p:nvSpPr>
            <p:cNvPr id="144" name="Google Shape;144;p6"/>
            <p:cNvSpPr/>
            <p:nvPr/>
          </p:nvSpPr>
          <p:spPr>
            <a:xfrm>
              <a:off x="360045" y="1215217"/>
              <a:ext cx="123444" cy="123444"/>
            </a:xfrm>
            <a:prstGeom prst="ellipse">
              <a:avLst/>
            </a:prstGeom>
            <a:solidFill>
              <a:srgbClr val="E3437B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6"/>
            <p:cNvSpPr/>
            <p:nvPr/>
          </p:nvSpPr>
          <p:spPr>
            <a:xfrm>
              <a:off x="576072" y="1158638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Pizza party or a catered study break</a:t>
              </a:r>
              <a:endParaRPr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3F25C7-5385-804A-BA30-CA5FA12DE42D}"/>
              </a:ext>
            </a:extLst>
          </p:cNvPr>
          <p:cNvGrpSpPr/>
          <p:nvPr/>
        </p:nvGrpSpPr>
        <p:grpSpPr>
          <a:xfrm>
            <a:off x="360045" y="2520282"/>
            <a:ext cx="2993517" cy="257175"/>
            <a:chOff x="360045" y="2980876"/>
            <a:chExt cx="2993517" cy="257175"/>
          </a:xfrm>
        </p:grpSpPr>
        <p:sp>
          <p:nvSpPr>
            <p:cNvPr id="146" name="Google Shape;146;p6"/>
            <p:cNvSpPr/>
            <p:nvPr/>
          </p:nvSpPr>
          <p:spPr>
            <a:xfrm>
              <a:off x="360045" y="3037455"/>
              <a:ext cx="123444" cy="123444"/>
            </a:xfrm>
            <a:prstGeom prst="ellipse">
              <a:avLst/>
            </a:prstGeom>
            <a:solidFill>
              <a:srgbClr val="2FA9E0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6"/>
            <p:cNvSpPr/>
            <p:nvPr/>
          </p:nvSpPr>
          <p:spPr>
            <a:xfrm>
              <a:off x="576072" y="2980876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Gift cards (campus store, dining, coffee or boba)</a:t>
              </a:r>
              <a:endParaRPr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94D83E9-0FAB-EC5E-9302-DA7362616810}"/>
              </a:ext>
            </a:extLst>
          </p:cNvPr>
          <p:cNvGrpSpPr/>
          <p:nvPr/>
        </p:nvGrpSpPr>
        <p:grpSpPr>
          <a:xfrm>
            <a:off x="360045" y="1499049"/>
            <a:ext cx="2993517" cy="257175"/>
            <a:chOff x="360045" y="1631840"/>
            <a:chExt cx="2993517" cy="257175"/>
          </a:xfrm>
        </p:grpSpPr>
        <p:sp>
          <p:nvSpPr>
            <p:cNvPr id="148" name="Google Shape;148;p6"/>
            <p:cNvSpPr/>
            <p:nvPr/>
          </p:nvSpPr>
          <p:spPr>
            <a:xfrm>
              <a:off x="360045" y="1688419"/>
              <a:ext cx="123444" cy="123444"/>
            </a:xfrm>
            <a:prstGeom prst="ellipse">
              <a:avLst/>
            </a:prstGeom>
            <a:solidFill>
              <a:srgbClr val="EE661F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6"/>
            <p:cNvSpPr/>
            <p:nvPr/>
          </p:nvSpPr>
          <p:spPr>
            <a:xfrm>
              <a:off x="576072" y="1631840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Spirit gear or campus swag</a:t>
              </a:r>
              <a:endParaRPr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33DF37-44F4-EBC6-3216-C2FA70BC3915}"/>
              </a:ext>
            </a:extLst>
          </p:cNvPr>
          <p:cNvGrpSpPr/>
          <p:nvPr/>
        </p:nvGrpSpPr>
        <p:grpSpPr>
          <a:xfrm>
            <a:off x="360045" y="2860693"/>
            <a:ext cx="2993517" cy="257175"/>
            <a:chOff x="360045" y="3454078"/>
            <a:chExt cx="2993517" cy="257175"/>
          </a:xfrm>
        </p:grpSpPr>
        <p:sp>
          <p:nvSpPr>
            <p:cNvPr id="150" name="Google Shape;150;p6"/>
            <p:cNvSpPr/>
            <p:nvPr/>
          </p:nvSpPr>
          <p:spPr>
            <a:xfrm>
              <a:off x="360045" y="3510657"/>
              <a:ext cx="123444" cy="123444"/>
            </a:xfrm>
            <a:prstGeom prst="ellipse">
              <a:avLst/>
            </a:prstGeom>
            <a:solidFill>
              <a:srgbClr val="0FB36A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/>
            <p:nvPr/>
          </p:nvSpPr>
          <p:spPr>
            <a:xfrm>
              <a:off x="576072" y="3454078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Free event or game tickets</a:t>
              </a:r>
              <a:endParaRPr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49D661A-2D6C-E295-F3AE-05695AE09D32}"/>
              </a:ext>
            </a:extLst>
          </p:cNvPr>
          <p:cNvGrpSpPr/>
          <p:nvPr/>
        </p:nvGrpSpPr>
        <p:grpSpPr>
          <a:xfrm>
            <a:off x="360045" y="1839460"/>
            <a:ext cx="2993517" cy="257175"/>
            <a:chOff x="360045" y="2105042"/>
            <a:chExt cx="2993517" cy="257175"/>
          </a:xfrm>
        </p:grpSpPr>
        <p:sp>
          <p:nvSpPr>
            <p:cNvPr id="152" name="Google Shape;152;p6"/>
            <p:cNvSpPr/>
            <p:nvPr/>
          </p:nvSpPr>
          <p:spPr>
            <a:xfrm>
              <a:off x="360045" y="2161621"/>
              <a:ext cx="123444" cy="123444"/>
            </a:xfrm>
            <a:prstGeom prst="ellipse">
              <a:avLst/>
            </a:prstGeom>
            <a:solidFill>
              <a:srgbClr val="E62323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6"/>
            <p:cNvSpPr/>
            <p:nvPr/>
          </p:nvSpPr>
          <p:spPr>
            <a:xfrm>
              <a:off x="576072" y="2105042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Reserved seating or front-of-line dining passes</a:t>
              </a:r>
              <a:endParaRPr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80233C-1F29-6B4D-C1A9-A0FCA38FC4EC}"/>
              </a:ext>
            </a:extLst>
          </p:cNvPr>
          <p:cNvGrpSpPr/>
          <p:nvPr/>
        </p:nvGrpSpPr>
        <p:grpSpPr>
          <a:xfrm>
            <a:off x="360045" y="3201104"/>
            <a:ext cx="2993517" cy="257175"/>
            <a:chOff x="360045" y="3927280"/>
            <a:chExt cx="2993517" cy="257175"/>
          </a:xfrm>
        </p:grpSpPr>
        <p:sp>
          <p:nvSpPr>
            <p:cNvPr id="154" name="Google Shape;154;p6"/>
            <p:cNvSpPr/>
            <p:nvPr/>
          </p:nvSpPr>
          <p:spPr>
            <a:xfrm>
              <a:off x="360045" y="3983859"/>
              <a:ext cx="123444" cy="123444"/>
            </a:xfrm>
            <a:prstGeom prst="ellipse">
              <a:avLst/>
            </a:prstGeom>
            <a:solidFill>
              <a:srgbClr val="8E6BD4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6"/>
            <p:cNvSpPr/>
            <p:nvPr/>
          </p:nvSpPr>
          <p:spPr>
            <a:xfrm>
              <a:off x="576072" y="3927280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trophy or banner for bragging rights</a:t>
              </a:r>
              <a:endParaRPr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C725A49-4BA8-0567-EEDD-C1B5CDB6A29D}"/>
              </a:ext>
            </a:extLst>
          </p:cNvPr>
          <p:cNvGrpSpPr/>
          <p:nvPr/>
        </p:nvGrpSpPr>
        <p:grpSpPr>
          <a:xfrm>
            <a:off x="360045" y="2179871"/>
            <a:ext cx="2993517" cy="257175"/>
            <a:chOff x="360045" y="2578244"/>
            <a:chExt cx="2993517" cy="257175"/>
          </a:xfrm>
        </p:grpSpPr>
        <p:sp>
          <p:nvSpPr>
            <p:cNvPr id="156" name="Google Shape;156;p6"/>
            <p:cNvSpPr/>
            <p:nvPr/>
          </p:nvSpPr>
          <p:spPr>
            <a:xfrm>
              <a:off x="360045" y="2634823"/>
              <a:ext cx="123444" cy="123444"/>
            </a:xfrm>
            <a:prstGeom prst="ellipse">
              <a:avLst/>
            </a:prstGeom>
            <a:solidFill>
              <a:srgbClr val="EE8A3C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6"/>
            <p:cNvSpPr/>
            <p:nvPr/>
          </p:nvSpPr>
          <p:spPr>
            <a:xfrm>
              <a:off x="576072" y="2578244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shout-out from a dean, coach, or Student Life</a:t>
              </a:r>
              <a:endParaRPr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EEBB02D-46BD-3A08-BE71-B0FF331A0436}"/>
              </a:ext>
            </a:extLst>
          </p:cNvPr>
          <p:cNvGrpSpPr/>
          <p:nvPr/>
        </p:nvGrpSpPr>
        <p:grpSpPr>
          <a:xfrm>
            <a:off x="360045" y="3541517"/>
            <a:ext cx="2993517" cy="257175"/>
            <a:chOff x="360045" y="4400482"/>
            <a:chExt cx="2993517" cy="257175"/>
          </a:xfrm>
        </p:grpSpPr>
        <p:sp>
          <p:nvSpPr>
            <p:cNvPr id="158" name="Google Shape;158;p6"/>
            <p:cNvSpPr/>
            <p:nvPr/>
          </p:nvSpPr>
          <p:spPr>
            <a:xfrm>
              <a:off x="360045" y="4457061"/>
              <a:ext cx="123444" cy="123444"/>
            </a:xfrm>
            <a:prstGeom prst="ellipse">
              <a:avLst/>
            </a:prstGeom>
            <a:solidFill>
              <a:srgbClr val="2FA36B"/>
            </a:solidFill>
            <a:ln>
              <a:noFill/>
            </a:ln>
          </p:spPr>
          <p:txBody>
            <a:bodyPr spcFirstLastPara="1" wrap="square" lIns="51427" tIns="25706" rIns="51427" bIns="25706" anchor="t" anchorCtr="0">
              <a:noAutofit/>
            </a:bodyPr>
            <a:lstStyle/>
            <a:p>
              <a:endParaRPr sz="10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6"/>
            <p:cNvSpPr/>
            <p:nvPr/>
          </p:nvSpPr>
          <p:spPr>
            <a:xfrm>
              <a:off x="576072" y="4400482"/>
              <a:ext cx="2777490" cy="257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14202E"/>
                </a:buClr>
                <a:buSzPts val="1600"/>
              </a:pP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Custom </a:t>
              </a:r>
              <a:r>
                <a:rPr lang="en-US" sz="900" i="1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Find My </a:t>
              </a:r>
              <a:r>
                <a:rPr lang="en-US" sz="900" i="1" dirty="0" err="1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inspo</a:t>
              </a:r>
              <a:r>
                <a:rPr lang="en-US" sz="900" dirty="0">
                  <a:solidFill>
                    <a:srgbClr val="14202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Spark stickers</a:t>
              </a:r>
              <a:endParaRPr sz="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B37874D-289F-D9D4-A59F-7FE3B9DD2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00505"/>
            <a:ext cx="6858000" cy="3843495"/>
          </a:xfrm>
          <a:prstGeom prst="rect">
            <a:avLst/>
          </a:prstGeom>
        </p:spPr>
      </p:pic>
      <p:sp>
        <p:nvSpPr>
          <p:cNvPr id="160" name="Google Shape;160;p6"/>
          <p:cNvSpPr/>
          <p:nvPr/>
        </p:nvSpPr>
        <p:spPr>
          <a:xfrm>
            <a:off x="0" y="5089621"/>
            <a:ext cx="6858000" cy="514350"/>
          </a:xfrm>
          <a:prstGeom prst="roundRect">
            <a:avLst>
              <a:gd name="adj" fmla="val 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51427" tIns="25706" rIns="51427" bIns="25706" anchor="t" anchorCtr="0">
            <a:noAutofit/>
          </a:bodyPr>
          <a:lstStyle/>
          <a:p>
            <a:endParaRPr sz="101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1092994" y="5089621"/>
            <a:ext cx="36004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buClr>
                <a:schemeClr val="dk1"/>
              </a:buClr>
              <a:buSzPts val="2400"/>
            </a:pPr>
            <a:r>
              <a:rPr lang="en-US" sz="135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go claim campus.</a:t>
            </a:r>
            <a:endParaRPr sz="13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2" name="Google Shape;162;p6" descr="/home/claude/inspo_small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36255" y="5175115"/>
            <a:ext cx="703407" cy="351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3489" y="4883971"/>
            <a:ext cx="549783" cy="71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EEF224-347E-6D71-7A54-7E72EB3AC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470"/>
            <a:ext cx="6858000" cy="887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94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654</Words>
  <Application>Microsoft Macintosh PowerPoint</Application>
  <PresentationFormat>On-screen Show (4:3)</PresentationFormat>
  <Paragraphs>72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Poppins</vt:lpstr>
      <vt:lpstr>Montserrat</vt:lpstr>
      <vt:lpstr>Avenir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Sara Ravesi</cp:lastModifiedBy>
  <cp:revision>4</cp:revision>
  <dcterms:created xsi:type="dcterms:W3CDTF">2026-07-18T14:31:23Z</dcterms:created>
  <dcterms:modified xsi:type="dcterms:W3CDTF">2026-09-01T21:57:45Z</dcterms:modified>
</cp:coreProperties>
</file>